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0" r:id="rId14"/>
    <p:sldId id="266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2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3BCFB6-6266-44A7-A139-2BD760C0AA0B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E7BFA4-A3AD-407B-9A80-9A754491C8A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TRAUMA KOD DECE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8604"/>
            <a:ext cx="7854696" cy="17526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RESUSCITACIJA 2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428604"/>
          </a:xfrm>
        </p:spPr>
        <p:txBody>
          <a:bodyPr>
            <a:normAutofit fontScale="90000"/>
          </a:bodyPr>
          <a:lstStyle/>
          <a:p>
            <a:r>
              <a:rPr lang="sr-Latn-CS" b="1" dirty="0"/>
              <a:t>Pretrage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1357298"/>
            <a:ext cx="7500990" cy="5214974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L</a:t>
            </a:r>
            <a:r>
              <a:rPr lang="sr-Latn-CS" dirty="0" smtClean="0">
                <a:solidFill>
                  <a:srgbClr val="FF0000"/>
                </a:solidFill>
                <a:latin typeface="Arial Black" pitchFamily="34" charset="0"/>
              </a:rPr>
              <a:t>aboratorijske pretrage</a:t>
            </a:r>
            <a:r>
              <a:rPr lang="en-US" dirty="0" smtClean="0">
                <a:latin typeface="Arial Black" pitchFamily="34" charset="0"/>
              </a:rPr>
              <a:t>(</a:t>
            </a:r>
            <a:r>
              <a:rPr lang="sr-Latn-CS" dirty="0" smtClean="0">
                <a:latin typeface="Arial Black" pitchFamily="34" charset="0"/>
              </a:rPr>
              <a:t> kompletn</a:t>
            </a:r>
            <a:r>
              <a:rPr lang="en-US" dirty="0" smtClean="0">
                <a:latin typeface="Arial Black" pitchFamily="34" charset="0"/>
              </a:rPr>
              <a:t>a</a:t>
            </a:r>
            <a:r>
              <a:rPr lang="sr-Latn-CS" dirty="0" smtClean="0">
                <a:latin typeface="Arial Black" pitchFamily="34" charset="0"/>
              </a:rPr>
              <a:t> krvn</a:t>
            </a:r>
            <a:r>
              <a:rPr lang="en-US" dirty="0" smtClean="0">
                <a:latin typeface="Arial Black" pitchFamily="34" charset="0"/>
              </a:rPr>
              <a:t>a</a:t>
            </a:r>
            <a:r>
              <a:rPr lang="sr-Latn-CS" dirty="0" smtClean="0">
                <a:latin typeface="Arial Black" pitchFamily="34" charset="0"/>
              </a:rPr>
              <a:t> slik</a:t>
            </a:r>
            <a:r>
              <a:rPr lang="en-US" dirty="0" smtClean="0">
                <a:latin typeface="Arial Black" pitchFamily="34" charset="0"/>
              </a:rPr>
              <a:t>a</a:t>
            </a:r>
            <a:r>
              <a:rPr lang="sr-Latn-CS" dirty="0" smtClean="0">
                <a:latin typeface="Arial Black" pitchFamily="34" charset="0"/>
              </a:rPr>
              <a:t>, </a:t>
            </a:r>
            <a:r>
              <a:rPr lang="sr-Latn-CS" dirty="0">
                <a:latin typeface="Arial Black" pitchFamily="34" charset="0"/>
              </a:rPr>
              <a:t>određivanje krvne grupe i kompatibilnih </a:t>
            </a:r>
            <a:r>
              <a:rPr lang="sr-Latn-CS" dirty="0" smtClean="0">
                <a:latin typeface="Arial Black" pitchFamily="34" charset="0"/>
              </a:rPr>
              <a:t>grupa</a:t>
            </a:r>
            <a:r>
              <a:rPr lang="en-US" dirty="0" smtClean="0">
                <a:latin typeface="Arial Black" pitchFamily="34" charset="0"/>
              </a:rPr>
              <a:t>,</a:t>
            </a:r>
            <a:r>
              <a:rPr lang="sr-Latn-CS" dirty="0" smtClean="0">
                <a:latin typeface="Arial Black" pitchFamily="34" charset="0"/>
              </a:rPr>
              <a:t> amilaz</a:t>
            </a:r>
            <a:r>
              <a:rPr lang="en-US" dirty="0" smtClean="0">
                <a:latin typeface="Arial Black" pitchFamily="34" charset="0"/>
              </a:rPr>
              <a:t>a</a:t>
            </a:r>
            <a:r>
              <a:rPr lang="sr-Latn-CS" dirty="0" smtClean="0">
                <a:latin typeface="Arial Black" pitchFamily="34" charset="0"/>
              </a:rPr>
              <a:t>. </a:t>
            </a:r>
            <a:r>
              <a:rPr lang="sr-Latn-CS" dirty="0">
                <a:latin typeface="Arial Black" pitchFamily="34" charset="0"/>
              </a:rPr>
              <a:t>Dodatna biohemija, kao što su urea i elektroliti (U&amp;E) ili toksikologija se mogu zahtevati, ali se kod dece ne obavljuaju </a:t>
            </a:r>
            <a:r>
              <a:rPr lang="sr-Latn-CS" dirty="0" smtClean="0">
                <a:latin typeface="Arial Black" pitchFamily="34" charset="0"/>
              </a:rPr>
              <a:t>rutinski</a:t>
            </a:r>
            <a:r>
              <a:rPr lang="en-US" dirty="0" smtClean="0">
                <a:latin typeface="Arial Black" pitchFamily="34" charset="0"/>
              </a:rPr>
              <a:t>,</a:t>
            </a:r>
            <a:r>
              <a:rPr lang="en-US" dirty="0" err="1">
                <a:latin typeface="Arial Black" pitchFamily="34" charset="0"/>
              </a:rPr>
              <a:t>i</a:t>
            </a:r>
            <a:r>
              <a:rPr lang="sr-Latn-CS" dirty="0" smtClean="0">
                <a:latin typeface="Arial Black" pitchFamily="34" charset="0"/>
              </a:rPr>
              <a:t>spitivanje koagulacije</a:t>
            </a:r>
            <a:endParaRPr lang="en-US" dirty="0" smtClean="0">
              <a:latin typeface="Arial Black" pitchFamily="34" charset="0"/>
            </a:endParaRPr>
          </a:p>
          <a:p>
            <a:pPr marL="514350" indent="-514350" algn="l">
              <a:buAutoNum type="arabicPeriod"/>
            </a:pPr>
            <a:r>
              <a:rPr lang="sr-Latn-CS" dirty="0">
                <a:solidFill>
                  <a:srgbClr val="FF0000"/>
                </a:solidFill>
                <a:latin typeface="Arial Black" pitchFamily="34" charset="0"/>
              </a:rPr>
              <a:t>Standardne radiološki pregledi </a:t>
            </a:r>
            <a:r>
              <a:rPr lang="sr-Latn-CS" dirty="0">
                <a:latin typeface="Arial Black" pitchFamily="34" charset="0"/>
              </a:rPr>
              <a:t>u sobi za reanimaciju uključuju rendgen grudnog koša, karlice i vratne </a:t>
            </a:r>
            <a:r>
              <a:rPr lang="sr-Latn-CS" dirty="0" smtClean="0">
                <a:latin typeface="Arial Black" pitchFamily="34" charset="0"/>
              </a:rPr>
              <a:t>kičme</a:t>
            </a:r>
            <a:endParaRPr lang="en-US" dirty="0" smtClean="0">
              <a:latin typeface="Arial Black" pitchFamily="34" charset="0"/>
            </a:endParaRPr>
          </a:p>
          <a:p>
            <a:pPr marL="514350" indent="-514350" algn="l">
              <a:buAutoNum type="arabicPeriod"/>
            </a:pPr>
            <a:r>
              <a:rPr lang="sr-Latn-CS" dirty="0">
                <a:solidFill>
                  <a:srgbClr val="FF0000"/>
                </a:solidFill>
                <a:latin typeface="Arial Black" pitchFamily="34" charset="0"/>
              </a:rPr>
              <a:t>Ultrazvuk </a:t>
            </a:r>
            <a:r>
              <a:rPr lang="en-US" dirty="0" err="1" smtClean="0">
                <a:solidFill>
                  <a:srgbClr val="FF0000"/>
                </a:solidFill>
                <a:latin typeface="Arial Black" pitchFamily="34" charset="0"/>
              </a:rPr>
              <a:t>ili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 CT </a:t>
            </a:r>
            <a:r>
              <a:rPr lang="sr-Latn-CS" dirty="0" smtClean="0">
                <a:solidFill>
                  <a:srgbClr val="FF0000"/>
                </a:solidFill>
                <a:latin typeface="Arial Black" pitchFamily="34" charset="0"/>
              </a:rPr>
              <a:t>abdomena 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Arial Black" pitchFamily="34" charset="0"/>
              </a:rPr>
              <a:t>Procena</a:t>
            </a:r>
            <a:r>
              <a:rPr lang="en-US" b="1" dirty="0" smtClean="0">
                <a:latin typeface="Arial Black" pitchFamily="34" charset="0"/>
              </a:rPr>
              <a:t> </a:t>
            </a:r>
            <a:r>
              <a:rPr lang="en-US" b="1" dirty="0">
                <a:latin typeface="Arial Black" pitchFamily="34" charset="0"/>
              </a:rPr>
              <a:t>d</a:t>
            </a:r>
            <a:r>
              <a:rPr lang="sr-Latn-CS" b="1" dirty="0" smtClean="0">
                <a:latin typeface="Arial Black" pitchFamily="34" charset="0"/>
              </a:rPr>
              <a:t>isanj</a:t>
            </a:r>
            <a:r>
              <a:rPr lang="en-US" b="1" dirty="0" smtClean="0">
                <a:latin typeface="Arial Black" pitchFamily="34" charset="0"/>
              </a:rPr>
              <a:t>a</a:t>
            </a:r>
            <a:r>
              <a:rPr lang="sr-Latn-CS" b="1" dirty="0" smtClean="0">
                <a:latin typeface="Arial Black" pitchFamily="34" charset="0"/>
              </a:rPr>
              <a:t> i ventilacij</a:t>
            </a:r>
            <a:r>
              <a:rPr lang="en-US" b="1" dirty="0" smtClean="0">
                <a:latin typeface="Arial Black" pitchFamily="34" charset="0"/>
              </a:rPr>
              <a:t>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485778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4800" dirty="0" smtClean="0">
                <a:solidFill>
                  <a:srgbClr val="FFC000"/>
                </a:solidFill>
              </a:rPr>
              <a:t>1. </a:t>
            </a:r>
            <a:r>
              <a:rPr lang="sr-Latn-CS" dirty="0" smtClean="0"/>
              <a:t>Adekvatnost </a:t>
            </a:r>
            <a:r>
              <a:rPr lang="sr-Latn-CS" dirty="0"/>
              <a:t>ventilacije treba proceniti nakon što se uspostave disajni putevi i da se </a:t>
            </a:r>
            <a:r>
              <a:rPr lang="sr-Latn-CS" dirty="0" smtClean="0"/>
              <a:t>kiseoinik</a:t>
            </a:r>
            <a:endParaRPr lang="en-US" dirty="0" smtClean="0"/>
          </a:p>
          <a:p>
            <a:pPr algn="l"/>
            <a:r>
              <a:rPr lang="en-US" sz="4800" dirty="0" smtClean="0">
                <a:solidFill>
                  <a:srgbClr val="FFC000"/>
                </a:solidFill>
              </a:rPr>
              <a:t>2.</a:t>
            </a:r>
            <a:r>
              <a:rPr lang="sr-Latn-CS" sz="4800" dirty="0">
                <a:solidFill>
                  <a:srgbClr val="FFC000"/>
                </a:solidFill>
              </a:rPr>
              <a:t> </a:t>
            </a:r>
            <a:r>
              <a:rPr lang="en-US" dirty="0" smtClean="0"/>
              <a:t>P</a:t>
            </a:r>
            <a:r>
              <a:rPr lang="sr-Latn-CS" dirty="0" smtClean="0"/>
              <a:t>osmatranjem </a:t>
            </a:r>
            <a:r>
              <a:rPr lang="sr-Latn-CS" dirty="0"/>
              <a:t>pokreta grudnog koša, prateći frekvenciju disanja, perkusijom ili slušanjem disanja. </a:t>
            </a:r>
            <a:endParaRPr lang="en-US" dirty="0" smtClean="0"/>
          </a:p>
          <a:p>
            <a:pPr algn="l"/>
            <a:r>
              <a:rPr lang="en-US" sz="5200" dirty="0" smtClean="0">
                <a:solidFill>
                  <a:srgbClr val="FFC000"/>
                </a:solidFill>
              </a:rPr>
              <a:t>3.</a:t>
            </a:r>
            <a:r>
              <a:rPr lang="sr-Latn-CS" sz="5200" dirty="0">
                <a:solidFill>
                  <a:srgbClr val="FFC000"/>
                </a:solidFill>
              </a:rPr>
              <a:t> </a:t>
            </a:r>
            <a:r>
              <a:rPr lang="sr-Latn-CS" dirty="0"/>
              <a:t>Recesija interkostalnih ili subkostalnih mišića, širenje nozdrva i krkljanje mogu biti indikatori respiratornog </a:t>
            </a:r>
            <a:r>
              <a:rPr lang="sr-Latn-CS" dirty="0" smtClean="0"/>
              <a:t>distresa</a:t>
            </a:r>
            <a:endParaRPr lang="en-US" dirty="0" smtClean="0"/>
          </a:p>
          <a:p>
            <a:pPr algn="l"/>
            <a:r>
              <a:rPr lang="en-US" sz="5200" dirty="0" smtClean="0">
                <a:solidFill>
                  <a:srgbClr val="FFC000"/>
                </a:solidFill>
              </a:rPr>
              <a:t>4.</a:t>
            </a:r>
            <a:r>
              <a:rPr lang="sr-Latn-CS" sz="5200" dirty="0">
                <a:solidFill>
                  <a:srgbClr val="FFC000"/>
                </a:solidFill>
              </a:rPr>
              <a:t> </a:t>
            </a:r>
            <a:r>
              <a:rPr lang="sr-Latn-CS" dirty="0"/>
              <a:t>Ukoliko disanje nije efektivno, treba pomoći ventilaciju prvo koristeći balon masku sa 100% </a:t>
            </a:r>
            <a:r>
              <a:rPr lang="sr-Latn-CS" dirty="0" smtClean="0"/>
              <a:t>kiseonikom</a:t>
            </a:r>
            <a:endParaRPr lang="en-US" dirty="0" smtClean="0"/>
          </a:p>
          <a:p>
            <a:pPr algn="l"/>
            <a:r>
              <a:rPr lang="en-US" sz="5700" dirty="0" smtClean="0">
                <a:solidFill>
                  <a:srgbClr val="FFC000"/>
                </a:solidFill>
              </a:rPr>
              <a:t>5.</a:t>
            </a:r>
            <a:r>
              <a:rPr lang="sr-Latn-CS" sz="5700" dirty="0">
                <a:solidFill>
                  <a:srgbClr val="FFC000"/>
                </a:solidFill>
              </a:rPr>
              <a:t> </a:t>
            </a:r>
            <a:r>
              <a:rPr lang="sr-Latn-CS" dirty="0" smtClean="0"/>
              <a:t>Trebalo </a:t>
            </a:r>
            <a:r>
              <a:rPr lang="sr-Latn-CS" dirty="0"/>
              <a:t>bi postaviti nazo ili orogastrični tubus kako bi se minimalizovao rizik od gastrične distenzije.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Latn-CS" sz="4900" b="1" dirty="0" smtClean="0">
                <a:latin typeface="Arial Black" pitchFamily="34" charset="0"/>
              </a:rPr>
              <a:t>Cirkulacija i kontrola krvarenja</a:t>
            </a:r>
            <a:r>
              <a:rPr lang="en-US" b="1" dirty="0" smtClean="0">
                <a:latin typeface="Arial Black" pitchFamily="34" charset="0"/>
              </a:rPr>
              <a:t/>
            </a:r>
            <a:br>
              <a:rPr lang="en-US" b="1" dirty="0" smtClean="0">
                <a:latin typeface="Arial Black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507209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sr-Latn-CS" i="1" dirty="0" smtClean="0">
                <a:solidFill>
                  <a:srgbClr val="FF0000"/>
                </a:solidFill>
              </a:rPr>
              <a:t>Procena cirkulacije</a:t>
            </a:r>
            <a:r>
              <a:rPr lang="en-US" i="1" dirty="0" smtClean="0"/>
              <a:t>(</a:t>
            </a:r>
            <a:r>
              <a:rPr lang="en-US" i="1" dirty="0" err="1" smtClean="0"/>
              <a:t>frekvencija</a:t>
            </a:r>
            <a:r>
              <a:rPr lang="en-US" i="1" dirty="0" smtClean="0"/>
              <a:t> </a:t>
            </a:r>
            <a:r>
              <a:rPr lang="en-US" i="1" dirty="0" err="1" smtClean="0"/>
              <a:t>otkucaja</a:t>
            </a:r>
            <a:r>
              <a:rPr lang="en-US" i="1" dirty="0" smtClean="0"/>
              <a:t> </a:t>
            </a:r>
            <a:r>
              <a:rPr lang="en-US" i="1" dirty="0" err="1" smtClean="0"/>
              <a:t>srca</a:t>
            </a:r>
            <a:r>
              <a:rPr lang="en-US" i="1" dirty="0" smtClean="0"/>
              <a:t> I </a:t>
            </a:r>
            <a:r>
              <a:rPr lang="en-US" i="1" dirty="0" err="1" smtClean="0"/>
              <a:t>disanja</a:t>
            </a:r>
            <a:r>
              <a:rPr lang="en-US" i="1" dirty="0" smtClean="0"/>
              <a:t>,</a:t>
            </a:r>
            <a:r>
              <a:rPr lang="sr-Latn-CS" i="1" dirty="0" smtClean="0"/>
              <a:t> </a:t>
            </a:r>
            <a:r>
              <a:rPr lang="sr-Latn-CS" dirty="0"/>
              <a:t>vreme punjenja kapilara (CRT, normalno &lt; 2 sekunde), boja kože i temperatura i nivo </a:t>
            </a:r>
            <a:r>
              <a:rPr lang="sr-Latn-CS" dirty="0" smtClean="0"/>
              <a:t>svesti</a:t>
            </a:r>
            <a:r>
              <a:rPr lang="en-US" dirty="0" smtClean="0"/>
              <a:t>,</a:t>
            </a:r>
            <a:r>
              <a:rPr lang="en-US" dirty="0" err="1" smtClean="0"/>
              <a:t>pulsna</a:t>
            </a:r>
            <a:r>
              <a:rPr lang="en-US" dirty="0" smtClean="0"/>
              <a:t> </a:t>
            </a:r>
            <a:r>
              <a:rPr lang="en-US" dirty="0" err="1" smtClean="0"/>
              <a:t>oksimetrija,kontinuirani</a:t>
            </a:r>
            <a:r>
              <a:rPr lang="en-US" dirty="0" smtClean="0"/>
              <a:t> monitoring </a:t>
            </a:r>
            <a:r>
              <a:rPr lang="en-US" dirty="0" err="1" smtClean="0"/>
              <a:t>srca</a:t>
            </a:r>
            <a:r>
              <a:rPr lang="en-US" dirty="0" smtClean="0"/>
              <a:t>)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Nadoknada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volumena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Optimalno mesto za periferni pristup veni su vene na dorzumu šake i stopala i prednje safenska vena na unutrašnjem maleolusu. Na antekubitalnu venu se uglavnom lako postavlja kanila, ali se kateter lako savija pri savijanju lakta. Ukoliko se koristi lakat, treba ga fiksirati.</a:t>
            </a:r>
            <a:endParaRPr lang="en-US" dirty="0" smtClean="0"/>
          </a:p>
          <a:p>
            <a:pPr marL="514350" indent="-514350" algn="l"/>
            <a:r>
              <a:rPr lang="en-US" dirty="0" smtClean="0"/>
              <a:t>       </a:t>
            </a:r>
            <a:r>
              <a:rPr lang="en-US" dirty="0" err="1" smtClean="0"/>
              <a:t>Intrakostana</a:t>
            </a:r>
            <a:r>
              <a:rPr lang="en-US" dirty="0" smtClean="0"/>
              <a:t> </a:t>
            </a:r>
            <a:r>
              <a:rPr lang="en-US" dirty="0" err="1" smtClean="0"/>
              <a:t>metoda</a:t>
            </a:r>
            <a:endParaRPr lang="en-US" dirty="0"/>
          </a:p>
          <a:p>
            <a:r>
              <a:rPr lang="sr-Latn-CS" i="1" dirty="0"/>
              <a:t> 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5643578"/>
            <a:ext cx="5786478" cy="500042"/>
          </a:xfrm>
        </p:spPr>
        <p:txBody>
          <a:bodyPr/>
          <a:lstStyle/>
          <a:p>
            <a:r>
              <a:rPr lang="en-US" dirty="0" err="1" smtClean="0"/>
              <a:t>Mesto,pistolj</a:t>
            </a:r>
            <a:r>
              <a:rPr lang="en-US" dirty="0" smtClean="0"/>
              <a:t> I </a:t>
            </a:r>
            <a:r>
              <a:rPr lang="en-US" dirty="0" err="1" smtClean="0"/>
              <a:t>igla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intrakostanu</a:t>
            </a:r>
            <a:r>
              <a:rPr lang="en-US" dirty="0" smtClean="0"/>
              <a:t> </a:t>
            </a:r>
            <a:r>
              <a:rPr lang="en-US" dirty="0" err="1" smtClean="0"/>
              <a:t>primenu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sCAQBZI9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4495" b="14495"/>
          <a:stretch>
            <a:fillRect/>
          </a:stretch>
        </p:blipFill>
        <p:spPr bwMode="auto">
          <a:xfrm>
            <a:off x="1792288" y="612775"/>
            <a:ext cx="2897711" cy="217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14356"/>
            <a:ext cx="23241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imagesCATEXJ1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786058"/>
            <a:ext cx="26574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1129827886099_Figure%2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5" y="2786058"/>
            <a:ext cx="2463101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72206"/>
            <a:ext cx="5486400" cy="99994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</p:nvPr>
        </p:nvGraphicFramePr>
        <p:xfrm>
          <a:off x="642910" y="785794"/>
          <a:ext cx="7858182" cy="5143539"/>
        </p:xfrm>
        <a:graphic>
          <a:graphicData uri="http://schemas.openxmlformats.org/drawingml/2006/table">
            <a:tbl>
              <a:tblPr/>
              <a:tblGrid>
                <a:gridCol w="2150171"/>
                <a:gridCol w="1778919"/>
                <a:gridCol w="1964546"/>
                <a:gridCol w="1964546"/>
              </a:tblGrid>
              <a:tr h="467595">
                <a:tc gridSpan="4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b="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Tabela 10.6 Skala za procenu pedijatrijske traume </a:t>
                      </a:r>
                      <a:endParaRPr lang="en-US" sz="2400" b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7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Varijabla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+2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+1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-1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1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Disajni putevi 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Normalni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Mogu se održavati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Ne mogu se održavati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CNS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Budno stanje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Dezorijentisan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Koma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Telesna težina (kg)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&gt;20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10-20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&lt;10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1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Sistolički krvni pritisak (mm Hg)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&gt;90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50-90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&lt;50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5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Otvorena rana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Nema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Mala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Velika</a:t>
                      </a:r>
                      <a:endParaRPr lang="en-US" sz="160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1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</a:rPr>
                        <a:t>Povreda skeleta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Nema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Zatvoren prelom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</a:rPr>
                        <a:t>Otovren/višestruki prelomi</a:t>
                      </a:r>
                      <a:endParaRPr lang="en-US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480" y="5143512"/>
            <a:ext cx="5486400" cy="804862"/>
          </a:xfrm>
        </p:spPr>
        <p:txBody>
          <a:bodyPr>
            <a:normAutofit/>
          </a:bodyPr>
          <a:lstStyle/>
          <a:p>
            <a:r>
              <a:rPr lang="sr-Latn-CS" sz="2000" b="1" dirty="0" smtClean="0"/>
              <a:t>Smetnje u CNS (neurološka procena)</a:t>
            </a:r>
            <a:endParaRPr lang="en-US" sz="2000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</p:nvPr>
        </p:nvGraphicFramePr>
        <p:xfrm>
          <a:off x="571472" y="285728"/>
          <a:ext cx="7786742" cy="5786478"/>
        </p:xfrm>
        <a:graphic>
          <a:graphicData uri="http://schemas.openxmlformats.org/drawingml/2006/table">
            <a:tbl>
              <a:tblPr/>
              <a:tblGrid>
                <a:gridCol w="7786742"/>
              </a:tblGrid>
              <a:tr h="578647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latin typeface="Arial"/>
                          <a:ea typeface="Times New Roman"/>
                          <a:cs typeface="Times New Roman"/>
                        </a:rPr>
                        <a:t>Tabela 10.5: Glazgov koma skala – uzrast </a:t>
                      </a:r>
                      <a:r>
                        <a:rPr lang="de-DE" sz="1600" b="1" dirty="0">
                          <a:latin typeface="Arial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sr-Latn-CS" sz="1600" b="1" dirty="0">
                          <a:latin typeface="Arial"/>
                          <a:ea typeface="Times New Roman"/>
                          <a:cs typeface="Times New Roman"/>
                        </a:rPr>
                        <a:t>4 godine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Otvaranje oka: 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70535" marR="0" indent="-361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Spontano                                                                               4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70535" marR="0" indent="-361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Na verbalni stimulans                                                            3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70535" marR="0" indent="-361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Na bolnu draž                                                                        2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70535" marR="0" indent="-361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Nema odgovora                                                                     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Verbalni odgovor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Budan, govori, uobičajena sposobnost govora                      5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Manje reči nego obično, spontani, iritirani plač                      4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Plače samo na bolnu draž                                                      3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Stenje na bolnu draž                                                              2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Nema odgovora na bol                                                           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Motorni odgovor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Prati verbalne naredbe                                                           6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Lokalizuje bolni nadražaj                                                        5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Povlači se na bolni nadražaj                                                   4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Abnormalna fleksija na bolni nadražaj (dekortikacija)             3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Abnormalna ekstenzija na bolni nadražaj (decerebracija)      2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47053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latin typeface="Arial"/>
                          <a:ea typeface="Times New Roman"/>
                          <a:cs typeface="Times New Roman"/>
                        </a:rPr>
                        <a:t>Nema odgovora                                                                      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800" marR="64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Latn-CS" b="1" dirty="0" smtClean="0"/>
              <a:t>Kontrola izloženosti i okoline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1285860"/>
            <a:ext cx="6400800" cy="435294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rgbClr val="FFC000"/>
                </a:solidFill>
              </a:rPr>
              <a:t>KONTROLA TEL.TEMPERATURE</a:t>
            </a:r>
            <a:r>
              <a:rPr lang="sr-Latn-CS" dirty="0" smtClean="0">
                <a:solidFill>
                  <a:srgbClr val="FFC000"/>
                </a:solidFill>
              </a:rPr>
              <a:t> </a:t>
            </a:r>
            <a:r>
              <a:rPr lang="sr-Latn-CS" sz="2000" dirty="0" smtClean="0"/>
              <a:t>Mala deca imaju veliku površinu tela u odnosu na telesnu težinu, koja je najveća kod novorođenčadi. Posledica toga je da deca gube toplotu mnogo brže nego odrasli; na primer, novorođenčad gube 1°C svakih pet minuta ako nisu pokrivena Jedan član tima zaduženog za negu bi trebalo da ima zaduženje da prati temperaturu deteta i da minimalizuje gubitak toplote tako što će se pobrinuti da sve tečnosti budu tople, da je izloženost minimalna i da se uređaji za grejanje koriste na odgovarajući način. </a:t>
            </a:r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r>
              <a:rPr lang="sr-Latn-CS" sz="3600" dirty="0" smtClean="0">
                <a:solidFill>
                  <a:srgbClr val="FFC000"/>
                </a:solidFill>
              </a:rPr>
              <a:t>R</a:t>
            </a:r>
            <a:r>
              <a:rPr lang="en-US" sz="3600" dirty="0" smtClean="0">
                <a:solidFill>
                  <a:srgbClr val="FFC000"/>
                </a:solidFill>
              </a:rPr>
              <a:t>ANE</a:t>
            </a:r>
            <a:r>
              <a:rPr lang="sr-Latn-CS" sz="3600" dirty="0" smtClean="0">
                <a:solidFill>
                  <a:srgbClr val="FFC000"/>
                </a:solidFill>
              </a:rPr>
              <a:t> </a:t>
            </a:r>
            <a:r>
              <a:rPr lang="sr-Latn-CS" sz="2000" dirty="0" smtClean="0"/>
              <a:t>treba fotografisati i pokriti ih gazom natopljenom u vodeni rastvor joda, npr. Betadine (sem ukoliko postoji alergija na jod)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/>
          <a:lstStyle/>
          <a:p>
            <a:r>
              <a:rPr lang="en-US" dirty="0" smtClean="0"/>
              <a:t>ANALGEZIJA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399575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4300" dirty="0" smtClean="0">
                <a:solidFill>
                  <a:srgbClr val="FF0000"/>
                </a:solidFill>
              </a:rPr>
              <a:t>* </a:t>
            </a:r>
            <a:r>
              <a:rPr lang="sr-Latn-CS" dirty="0" smtClean="0"/>
              <a:t>Davanje opijata intravenozno je nejbolja metoda kod jakog bola. Morfijum se mora razblažiti (uglavnom do 1mg u 10ml) i davati u skladu sa procenjenom telesnom težinom (0,015-0,03mg/kg, Poglavlje 15) a doziranje mora proveravati član tima za negu kako bi se obezbedilo tačno</a:t>
            </a:r>
            <a:r>
              <a:rPr lang="en-US" dirty="0" smtClean="0"/>
              <a:t> </a:t>
            </a:r>
            <a:r>
              <a:rPr lang="en-US" dirty="0" err="1" smtClean="0"/>
              <a:t>doziranje</a:t>
            </a:r>
            <a:r>
              <a:rPr lang="en-US" dirty="0" smtClean="0"/>
              <a:t>.</a:t>
            </a:r>
          </a:p>
          <a:p>
            <a:pPr algn="l"/>
            <a:r>
              <a:rPr lang="en-US" sz="4300" dirty="0" smtClean="0">
                <a:solidFill>
                  <a:srgbClr val="FF0000"/>
                </a:solidFill>
              </a:rPr>
              <a:t> *</a:t>
            </a:r>
            <a:r>
              <a:rPr lang="sr-Latn-CS" sz="4300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Alternativa je ketamin, posebno koristan lek kod dece sa cirkulatornim poremećajima. Intravenozna doza je 0,25-0,5 mg/kg. Može se davati i intramuskulatorno, 0,5-1.0 mg/kg </a:t>
            </a: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/>
          <a:lstStyle/>
          <a:p>
            <a:r>
              <a:rPr lang="en-US" dirty="0" smtClean="0"/>
              <a:t>POVREDA GLAVE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1857364"/>
            <a:ext cx="7500990" cy="3781436"/>
          </a:xfrm>
        </p:spPr>
        <p:txBody>
          <a:bodyPr>
            <a:normAutofit/>
          </a:bodyPr>
          <a:lstStyle/>
          <a:p>
            <a:r>
              <a:rPr lang="sr-Latn-CS" dirty="0" smtClean="0"/>
              <a:t>Povreda glave je najučestaliji uzrok smrti kod dece uzrasta preko godinu dana. </a:t>
            </a:r>
            <a:endParaRPr lang="en-US" dirty="0" smtClean="0"/>
          </a:p>
          <a:p>
            <a:r>
              <a:rPr lang="sr-Latn-CS" dirty="0" smtClean="0"/>
              <a:t>Teški cerebralni edemi  javljaju se od tri do četiri puta učestalije kod dece nego kod odraslih i često se pojavljuju u odsustvu kontuzije, ishemijskog oštećenja mozga ili intrakranijalnog hematoma.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486400" cy="56673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POVREDA GRUDNOG KOSA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158" y="3143248"/>
            <a:ext cx="8286808" cy="3714752"/>
          </a:xfrm>
        </p:spPr>
        <p:txBody>
          <a:bodyPr>
            <a:normAutofit fontScale="92500" lnSpcReduction="10000"/>
          </a:bodyPr>
          <a:lstStyle/>
          <a:p>
            <a:r>
              <a:rPr lang="sr-Latn-CS" sz="1600" dirty="0" smtClean="0"/>
              <a:t>Povrede grudnog koša  su uglavnom prouzrokovane blunt trumama i predstavljaju između 0,7% i 4,5% svih pedijatrijskih slučajeva .</a:t>
            </a:r>
            <a:endParaRPr lang="en-US" sz="1600" dirty="0" smtClean="0"/>
          </a:p>
          <a:p>
            <a:r>
              <a:rPr lang="sr-Latn-CS" sz="1600" dirty="0" smtClean="0"/>
              <a:t> Najvažniji faktor kod traume grudnog koša  kod dece je da je ona pokazatelj teških povreda, koje se dovode u vezu sa povredama van toraksa u 70% slučajeva. Mortalitet se izrazito dovodi u vezu sa ovim pratećim povredama .</a:t>
            </a:r>
            <a:endParaRPr lang="en-US" sz="1600" dirty="0" smtClean="0"/>
          </a:p>
          <a:p>
            <a:r>
              <a:rPr lang="sr-Latn-CS" sz="1600" dirty="0" smtClean="0"/>
              <a:t> Skelet dece nije u potpunosti kalcifikovan i stoga je elastičniji. Dobar primer je mali broj preloma rebara kod dece; međutim, kada dođe do preloma rebara tada postoji ozbiljna povreda pluća i smrtnost raste proporcionalno broju polomljenih rebara.</a:t>
            </a:r>
            <a:endParaRPr lang="en-US" sz="1600" dirty="0" smtClean="0"/>
          </a:p>
          <a:p>
            <a:r>
              <a:rPr lang="sr-Latn-CS" sz="1600" dirty="0" smtClean="0"/>
              <a:t> Izolovani običan pneumotoraks je relativno redak kod dece ali se tenzioni pneumotoraks češće javlja  ) (Slika 10.5). </a:t>
            </a:r>
            <a:endParaRPr lang="en-US" sz="1600" dirty="0" smtClean="0"/>
          </a:p>
          <a:p>
            <a:r>
              <a:rPr lang="sr-Latn-CS" sz="1600" dirty="0" smtClean="0"/>
              <a:t>Kontuzija pluća je najučestalija viđena povreda posle nepenetrantne traume grudi i može se pojaviti zajedno sa pneumotoraksom, hemotoraksom ili post-traumatskom serosangvinaznom efuzijom. Masivni hemotoraks je redak kod dece jer nepenetrantna trauma retko prouzrokuje krvarenje iz glavnih arterija unutar toraksa.(</a:t>
            </a:r>
            <a:endParaRPr lang="en-US" sz="1600" dirty="0" smtClean="0"/>
          </a:p>
          <a:p>
            <a:r>
              <a:rPr lang="sr-Latn-CS" sz="1600" dirty="0" smtClean="0"/>
              <a:t> </a:t>
            </a:r>
            <a:endParaRPr lang="en-US" sz="1600" dirty="0" smtClean="0"/>
          </a:p>
          <a:p>
            <a:r>
              <a:rPr lang="sr-Latn-CS" sz="1600" dirty="0" smtClean="0"/>
              <a:t> </a:t>
            </a:r>
            <a:endParaRPr lang="en-US" sz="1600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959" b="18959"/>
          <a:stretch>
            <a:fillRect/>
          </a:stretch>
        </p:blipFill>
        <p:spPr bwMode="auto">
          <a:xfrm>
            <a:off x="5093106" y="428604"/>
            <a:ext cx="29118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772400" cy="8572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CILJ PREDAVANJA</a:t>
            </a:r>
            <a:br>
              <a:rPr lang="en-US" dirty="0" smtClean="0"/>
            </a:br>
            <a:r>
              <a:rPr lang="en-US" dirty="0" smtClean="0"/>
              <a:t>je </a:t>
            </a:r>
            <a:r>
              <a:rPr lang="en-US" dirty="0" err="1" smtClean="0"/>
              <a:t>da</a:t>
            </a:r>
            <a:r>
              <a:rPr lang="en-US" dirty="0" smtClean="0"/>
              <a:t> se: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62" y="1928802"/>
            <a:ext cx="7429552" cy="4214842"/>
          </a:xfrm>
        </p:spPr>
        <p:txBody>
          <a:bodyPr>
            <a:normAutofit fontScale="85000" lnSpcReduction="10000"/>
          </a:bodyPr>
          <a:lstStyle/>
          <a:p>
            <a:pPr lvl="0" algn="l"/>
            <a:r>
              <a:rPr lang="en-US" dirty="0" smtClean="0"/>
              <a:t> </a:t>
            </a:r>
            <a:r>
              <a:rPr lang="en-US" sz="3900" b="1" dirty="0" smtClean="0"/>
              <a:t>1. </a:t>
            </a:r>
            <a:r>
              <a:rPr lang="sr-Latn-CS" sz="2800" b="1" dirty="0" smtClean="0"/>
              <a:t>Razume </a:t>
            </a:r>
            <a:r>
              <a:rPr lang="sr-Latn-CS" sz="2800" b="1" dirty="0"/>
              <a:t>sistem koji se koristi kod pristupa i tretmana povređenog deteta </a:t>
            </a:r>
            <a:endParaRPr lang="en-US" sz="2800" b="1" dirty="0"/>
          </a:p>
          <a:p>
            <a:pPr lvl="0" algn="l"/>
            <a:r>
              <a:rPr lang="en-US" sz="3900" b="1" dirty="0" smtClean="0"/>
              <a:t>2. </a:t>
            </a:r>
            <a:r>
              <a:rPr lang="sr-Latn-CS" sz="2800" b="1" dirty="0" smtClean="0"/>
              <a:t>Razume </a:t>
            </a:r>
            <a:r>
              <a:rPr lang="sr-Latn-CS" sz="2800" b="1" dirty="0"/>
              <a:t>anatomske i psihološke </a:t>
            </a:r>
            <a:r>
              <a:rPr lang="en-US" sz="2800" b="1" dirty="0" smtClean="0"/>
              <a:t> </a:t>
            </a:r>
            <a:r>
              <a:rPr lang="sr-Latn-CS" sz="2800" b="1" dirty="0" smtClean="0"/>
              <a:t>odlike </a:t>
            </a:r>
            <a:r>
              <a:rPr lang="sr-Latn-CS" sz="2800" b="1" dirty="0"/>
              <a:t>specifične za decu koje su relevantne za postavljanje dijagnoze i tretman dece sa traumom </a:t>
            </a:r>
            <a:endParaRPr lang="en-US" sz="2800" b="1" dirty="0"/>
          </a:p>
          <a:p>
            <a:pPr lvl="0" algn="l"/>
            <a:r>
              <a:rPr lang="en-US" sz="2800" b="1" dirty="0" smtClean="0"/>
              <a:t> </a:t>
            </a:r>
            <a:r>
              <a:rPr lang="en-US" sz="3900" b="1" dirty="0" smtClean="0"/>
              <a:t> 3. </a:t>
            </a:r>
            <a:r>
              <a:rPr lang="sr-Latn-CS" sz="2800" b="1" dirty="0" smtClean="0"/>
              <a:t>Shvat</a:t>
            </a:r>
            <a:r>
              <a:rPr lang="en-US" sz="2800" b="1" dirty="0" err="1" smtClean="0"/>
              <a:t>i</a:t>
            </a:r>
            <a:r>
              <a:rPr lang="sr-Latn-CS" sz="2800" b="1" dirty="0" smtClean="0"/>
              <a:t> </a:t>
            </a:r>
            <a:r>
              <a:rPr lang="sr-Latn-CS" sz="2800" b="1" dirty="0"/>
              <a:t>na koji se način  postupak, kod dece sa traumatskim ozledama, razlikuje od istog kod odraslih </a:t>
            </a:r>
            <a:endParaRPr lang="en-US" sz="2800" b="1" dirty="0" smtClean="0"/>
          </a:p>
          <a:p>
            <a:pPr lvl="0" algn="l"/>
            <a:r>
              <a:rPr lang="en-US" sz="3900" b="1" dirty="0" smtClean="0"/>
              <a:t>4. </a:t>
            </a:r>
            <a:r>
              <a:rPr lang="sr-Latn-CS" sz="2800" b="1" dirty="0" smtClean="0"/>
              <a:t>Prepoznaj</a:t>
            </a:r>
            <a:r>
              <a:rPr lang="en-US" sz="2800" b="1" dirty="0" smtClean="0"/>
              <a:t>u </a:t>
            </a:r>
            <a:r>
              <a:rPr lang="sr-Latn-CS" sz="2800" b="1" dirty="0" smtClean="0"/>
              <a:t>odlike </a:t>
            </a:r>
            <a:r>
              <a:rPr lang="sr-Latn-CS" sz="2800" b="1" dirty="0"/>
              <a:t>koje mogu pomoći pri postavljanju prognoze kod ozbiljnih povreda</a:t>
            </a:r>
            <a:endParaRPr lang="en-US" sz="2800" b="1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51648" cy="6143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POVREDA ABDOMENA I KARLICE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1142984"/>
            <a:ext cx="7854696" cy="542928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3900" dirty="0" smtClean="0">
                <a:solidFill>
                  <a:srgbClr val="FF0000"/>
                </a:solidFill>
              </a:rPr>
              <a:t>*</a:t>
            </a:r>
            <a:r>
              <a:rPr lang="sr-Latn-CS" dirty="0" smtClean="0">
                <a:solidFill>
                  <a:srgbClr val="FF0000"/>
                </a:solidFill>
              </a:rPr>
              <a:t>FAST </a:t>
            </a:r>
            <a:r>
              <a:rPr lang="sr-Latn-CS" dirty="0" smtClean="0"/>
              <a:t>(Fokusirana procena traume sonografijom) pregled u urgentnom centru će pomoći medicinskim radnicima da brzo identifikuju slobodne tečnosti u abdominalnoj šupljini ili perikardijumu, a iskusan operator može brzo potvrditi prisustvo pneumotoraksa ili hemotoraksa</a:t>
            </a:r>
            <a:endParaRPr lang="en-US" dirty="0" smtClean="0"/>
          </a:p>
          <a:p>
            <a:pPr algn="l"/>
            <a:r>
              <a:rPr lang="en-US" sz="3900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sr-Latn-CS" dirty="0" smtClean="0">
                <a:solidFill>
                  <a:srgbClr val="FF0000"/>
                </a:solidFill>
              </a:rPr>
              <a:t>Hemodinamička nestabilnost</a:t>
            </a:r>
            <a:r>
              <a:rPr lang="sr-Latn-CS" dirty="0" smtClean="0"/>
              <a:t>, definisana kao «potreba za transfuzijom krvi u velikim količinama od 25mg/kg u prva dva sata» je jak indikator ozbiljne hepatičko vaskula).</a:t>
            </a:r>
            <a:endParaRPr lang="en-US" dirty="0" smtClean="0"/>
          </a:p>
          <a:p>
            <a:pPr algn="l"/>
            <a:r>
              <a:rPr lang="sr-Latn-CS" dirty="0" smtClean="0"/>
              <a:t> </a:t>
            </a:r>
            <a:r>
              <a:rPr lang="en-US" sz="3900" dirty="0" smtClean="0">
                <a:solidFill>
                  <a:srgbClr val="FF0000"/>
                </a:solidFill>
              </a:rPr>
              <a:t>*</a:t>
            </a:r>
            <a:r>
              <a:rPr lang="sr-Latn-CS" dirty="0" smtClean="0"/>
              <a:t>Poželjna je </a:t>
            </a:r>
            <a:r>
              <a:rPr lang="sr-Latn-CS" dirty="0" smtClean="0">
                <a:solidFill>
                  <a:srgbClr val="FF0000"/>
                </a:solidFill>
              </a:rPr>
              <a:t>neoperativna metoda tretiranja povreda </a:t>
            </a:r>
            <a:r>
              <a:rPr lang="sr-Latn-CS" dirty="0" smtClean="0"/>
              <a:t>unutrašnjih organa kod dece, pošto se krvarenje obično samo zaustavlja i dobro reaguje na transfuziju tečnosti ili krvi. Podaci iz jednog od centara za pedijatrijske traume prijavljuju samo 4% zatvorenih povreda jetre i 21% zatvorenih povreda slezine koje su zahtevale operativan tretmanrne povrede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05800" cy="1143000"/>
          </a:xfrm>
        </p:spPr>
        <p:txBody>
          <a:bodyPr>
            <a:normAutofit/>
          </a:bodyPr>
          <a:lstStyle/>
          <a:p>
            <a:r>
              <a:rPr lang="sr-Latn-CS" sz="3600" dirty="0" smtClean="0"/>
              <a:t>Algoritam kod zatvorenih povreda abdomena</a:t>
            </a:r>
            <a:endParaRPr lang="en-US" sz="3600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785786" y="2214554"/>
            <a:ext cx="1665288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Hemodinamski stabilan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143504" y="2143116"/>
            <a:ext cx="1844675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Hemodinamski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nestabilan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1643042" y="2571744"/>
            <a:ext cx="1374775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786050" y="2928934"/>
            <a:ext cx="1773238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UZ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pregled,CT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pregled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000100" y="3571876"/>
            <a:ext cx="1592263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Povreda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parenhimskog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organa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5286380" y="3571876"/>
            <a:ext cx="1519237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Prisutna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slobodna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tečnost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214678" y="3714752"/>
            <a:ext cx="1484313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Povreda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šupljeg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organa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H="1">
            <a:off x="1714480" y="3143248"/>
            <a:ext cx="795337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3571868" y="3214686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4500562" y="3071810"/>
            <a:ext cx="1592263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785786" y="4643446"/>
            <a:ext cx="108585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Stabilan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2285984" y="4643446"/>
            <a:ext cx="108585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Nestabilan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4357686" y="4643446"/>
            <a:ext cx="1447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Dijagnostička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laparoskopija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 flipH="1">
            <a:off x="1214414" y="4143380"/>
            <a:ext cx="325437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1857356" y="4143380"/>
            <a:ext cx="83185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>
            <a:off x="4000496" y="4286256"/>
            <a:ext cx="688975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 flipH="1">
            <a:off x="5000628" y="4214818"/>
            <a:ext cx="72390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857224" y="5429264"/>
            <a:ext cx="108585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Observacija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2933700" y="5326063"/>
            <a:ext cx="108585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Terapijska laparoskopija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5072066" y="5572140"/>
            <a:ext cx="2027238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Eksplorativna laparotomija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>
            <a:off x="2571736" y="5072074"/>
            <a:ext cx="0" cy="1028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2643174" y="6072206"/>
            <a:ext cx="19192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7000892" y="2214554"/>
            <a:ext cx="0" cy="3314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9" name="Line 25"/>
          <p:cNvSpPr>
            <a:spLocks noChangeShapeType="1"/>
          </p:cNvSpPr>
          <p:nvPr/>
        </p:nvSpPr>
        <p:spPr bwMode="auto">
          <a:xfrm>
            <a:off x="5786446" y="4929198"/>
            <a:ext cx="868362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1357290" y="5072074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 flipH="1">
            <a:off x="3643306" y="4929198"/>
            <a:ext cx="652463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Muskuloskeletalne povrede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14488"/>
            <a:ext cx="7854696" cy="4714908"/>
          </a:xfrm>
        </p:spPr>
        <p:txBody>
          <a:bodyPr>
            <a:normAutofit lnSpcReduction="10000"/>
          </a:bodyPr>
          <a:lstStyle/>
          <a:p>
            <a:pPr algn="l"/>
            <a:r>
              <a:rPr lang="sr-Latn-CS" dirty="0" smtClean="0"/>
              <a:t>Pedijatrijski skelet sadrži ploče rasta i debeo, osteogenetski periosteum,</a:t>
            </a:r>
            <a:endParaRPr lang="en-US" dirty="0" smtClean="0"/>
          </a:p>
          <a:p>
            <a:pPr algn="l"/>
            <a:r>
              <a:rPr lang="sr-Latn-CS" dirty="0" smtClean="0"/>
              <a:t> </a:t>
            </a:r>
            <a:r>
              <a:rPr lang="en-US" dirty="0" smtClean="0"/>
              <a:t>K</a:t>
            </a:r>
            <a:r>
              <a:rPr lang="sr-Latn-CS" dirty="0" smtClean="0"/>
              <a:t>osti poroznije i elastičnije.</a:t>
            </a:r>
            <a:endParaRPr lang="en-US" dirty="0" smtClean="0"/>
          </a:p>
          <a:p>
            <a:pPr algn="l"/>
            <a:r>
              <a:rPr lang="sr-Latn-CS" dirty="0" smtClean="0"/>
              <a:t>  </a:t>
            </a:r>
            <a:r>
              <a:rPr lang="en-US" dirty="0" smtClean="0"/>
              <a:t>F</a:t>
            </a:r>
            <a:r>
              <a:rPr lang="sr-Latn-CS" dirty="0" smtClean="0"/>
              <a:t>rakture retko zahvataju oba korteksa i retko dolazi do drobljenja kostiju.  </a:t>
            </a:r>
            <a:endParaRPr lang="en-US" dirty="0" smtClean="0"/>
          </a:p>
          <a:p>
            <a:pPr algn="l"/>
            <a:r>
              <a:rPr lang="sr-Latn-CS" dirty="0" smtClean="0"/>
              <a:t>Kosti zarastaju veoma brzo, uglavnom zbog osteogenetskog periosteuma. </a:t>
            </a:r>
            <a:endParaRPr lang="en-US" dirty="0" smtClean="0"/>
          </a:p>
          <a:p>
            <a:pPr algn="l"/>
            <a:r>
              <a:rPr lang="sr-Latn-CS" dirty="0" smtClean="0"/>
              <a:t>Odložene ili non-union frakture se retko sreću u pedijatrijskoj starosnoj grupi.</a:t>
            </a:r>
            <a:endParaRPr lang="en-US" dirty="0" smtClean="0"/>
          </a:p>
          <a:p>
            <a:pPr algn="l"/>
            <a:r>
              <a:rPr lang="sr-Latn-CS" dirty="0" smtClean="0"/>
              <a:t> </a:t>
            </a:r>
            <a:r>
              <a:rPr lang="en-US" dirty="0" smtClean="0"/>
              <a:t>P</a:t>
            </a:r>
            <a:r>
              <a:rPr lang="sr-Latn-CS" dirty="0" smtClean="0"/>
              <a:t>ovrede ploča rasta mogu dovesti do značajnih poremećaja rasta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DISTALNA RADIJALNA  FRAKTURA SH-2</a:t>
            </a:r>
            <a:endParaRPr lang="en-US" sz="2000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040" r="804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00108"/>
            <a:ext cx="8643966" cy="785794"/>
          </a:xfrm>
        </p:spPr>
        <p:txBody>
          <a:bodyPr>
            <a:normAutofit fontScale="90000"/>
          </a:bodyPr>
          <a:lstStyle/>
          <a:p>
            <a:r>
              <a:rPr lang="sr-Latn-CS" sz="27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343736"/>
          </a:xfrm>
        </p:spPr>
        <p:txBody>
          <a:bodyPr>
            <a:normAutofit lnSpcReduction="10000"/>
          </a:bodyPr>
          <a:lstStyle/>
          <a:p>
            <a:pPr algn="l"/>
            <a:r>
              <a:rPr lang="sr-Latn-CS" b="1" dirty="0" smtClean="0">
                <a:solidFill>
                  <a:srgbClr val="FF0000"/>
                </a:solidFill>
              </a:rPr>
              <a:t>Sindrom pretučenog deteta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su multipne povrede koje nastaju zlostavljanjem u dužem vremenskom periodu, najčešće od strane roditelja. Najčešće se vide sveže i stare modrice a na rendgenografiji znaci starih preloma . Za same povrede osim mirovanja ne zahteva neki drugi tretman( osim svežih preloma).Deca, za koju se sumnja da su zlostavljana, treba da budu prijavljena odgovarajućim organima, u skladu sa lokalnom politikom.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4282" y="928670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400" b="1" dirty="0" smtClean="0">
                <a:solidFill>
                  <a:srgbClr val="FF0000"/>
                </a:solidFill>
              </a:rPr>
              <a:t>Namerne povrede(NAI). </a:t>
            </a:r>
            <a:r>
              <a:rPr lang="sr-Latn-CS" sz="2400" dirty="0" smtClean="0">
                <a:solidFill>
                  <a:srgbClr val="FF0000"/>
                </a:solidFill>
              </a:rPr>
              <a:t>Non-accidental injury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*10,6% </a:t>
            </a:r>
            <a:r>
              <a:rPr lang="en-US" sz="2400" dirty="0" err="1" smtClean="0"/>
              <a:t>svih</a:t>
            </a:r>
            <a:r>
              <a:rPr lang="en-US" sz="2400" dirty="0" smtClean="0"/>
              <a:t> </a:t>
            </a:r>
            <a:r>
              <a:rPr lang="en-US" sz="2400" dirty="0" err="1" smtClean="0"/>
              <a:t>povreda</a:t>
            </a:r>
            <a:r>
              <a:rPr lang="en-US" sz="2400" dirty="0" smtClean="0"/>
              <a:t> </a:t>
            </a:r>
            <a:r>
              <a:rPr lang="en-US" sz="2400" dirty="0" err="1" smtClean="0"/>
              <a:t>kod</a:t>
            </a:r>
            <a:r>
              <a:rPr lang="en-US" sz="2400" dirty="0" smtClean="0"/>
              <a:t> </a:t>
            </a:r>
            <a:r>
              <a:rPr lang="en-US" sz="2400" dirty="0" err="1" smtClean="0"/>
              <a:t>dece</a:t>
            </a:r>
            <a:r>
              <a:rPr lang="en-US" sz="2400" dirty="0" smtClean="0"/>
              <a:t> </a:t>
            </a:r>
            <a:r>
              <a:rPr lang="en-US" sz="2400" dirty="0" err="1" smtClean="0"/>
              <a:t>mladje</a:t>
            </a:r>
            <a:r>
              <a:rPr lang="en-US" sz="2400" dirty="0" smtClean="0"/>
              <a:t> </a:t>
            </a:r>
            <a:r>
              <a:rPr lang="en-US" sz="2400" dirty="0" err="1" smtClean="0"/>
              <a:t>od</a:t>
            </a:r>
            <a:r>
              <a:rPr lang="en-US" sz="2400" dirty="0" smtClean="0"/>
              <a:t> 5 </a:t>
            </a:r>
            <a:r>
              <a:rPr lang="en-US" sz="2400" dirty="0" err="1" smtClean="0"/>
              <a:t>godina</a:t>
            </a:r>
            <a:endParaRPr lang="en-US" sz="2400" dirty="0" smtClean="0"/>
          </a:p>
          <a:p>
            <a:r>
              <a:rPr lang="en-US" sz="2400" dirty="0" smtClean="0"/>
              <a:t>*</a:t>
            </a:r>
            <a:r>
              <a:rPr lang="en-US" sz="2400" dirty="0" err="1" smtClean="0"/>
              <a:t>Povrede</a:t>
            </a:r>
            <a:r>
              <a:rPr lang="en-US" sz="2400" dirty="0" smtClean="0"/>
              <a:t> </a:t>
            </a:r>
            <a:r>
              <a:rPr lang="en-US" sz="2400" dirty="0" err="1" smtClean="0"/>
              <a:t>glave</a:t>
            </a:r>
            <a:endParaRPr lang="en-US" sz="2400" dirty="0" smtClean="0"/>
          </a:p>
          <a:p>
            <a:r>
              <a:rPr lang="en-US" sz="2400" dirty="0" smtClean="0"/>
              <a:t>*</a:t>
            </a:r>
            <a:r>
              <a:rPr lang="en-US" sz="2400" dirty="0" err="1" smtClean="0"/>
              <a:t>Krvarenje</a:t>
            </a:r>
            <a:r>
              <a:rPr lang="en-US" sz="2400" dirty="0" smtClean="0"/>
              <a:t> u </a:t>
            </a:r>
            <a:r>
              <a:rPr lang="en-US" sz="2400" dirty="0" err="1" smtClean="0"/>
              <a:t>retini</a:t>
            </a:r>
            <a:r>
              <a:rPr lang="sr-Latn-C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2098536" cy="1828800"/>
          </a:xfrm>
        </p:spPr>
        <p:txBody>
          <a:bodyPr/>
          <a:lstStyle/>
          <a:p>
            <a:r>
              <a:rPr lang="sr-Latn-CS" sz="4000" dirty="0" smtClean="0">
                <a:solidFill>
                  <a:srgbClr val="FF0000"/>
                </a:solidFill>
              </a:rPr>
              <a:t>Zaključak</a:t>
            </a:r>
            <a:r>
              <a:rPr lang="sr-Latn-C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3409524"/>
          </a:xfrm>
        </p:spPr>
        <p:txBody>
          <a:bodyPr>
            <a:normAutofit fontScale="92500"/>
          </a:bodyPr>
          <a:lstStyle/>
          <a:p>
            <a:pPr marL="514350" indent="-514350" algn="l">
              <a:buAutoNum type="arabicPeriod"/>
            </a:pPr>
            <a:r>
              <a:rPr lang="sr-Latn-CS" dirty="0" smtClean="0"/>
              <a:t>Iako je trauma najučestaliji uzrok smrti kod dece uzrasta preko godinu dana, služba Urgentnog centra se relativno retko sreće sa decom sa teškim povredama.</a:t>
            </a:r>
            <a:endParaRPr lang="en-US" dirty="0" smtClean="0"/>
          </a:p>
          <a:p>
            <a:pPr marL="514350" indent="-514350" algn="l">
              <a:buAutoNum type="arabicPeriod"/>
            </a:pPr>
            <a:r>
              <a:rPr lang="en-US" dirty="0" smtClean="0"/>
              <a:t> </a:t>
            </a:r>
            <a:r>
              <a:rPr lang="sr-Latn-CS" dirty="0" smtClean="0"/>
              <a:t>Najbitnije je da kliničko osoblje ima sistematski pristup zbrinjavanju povređenog deteta, da shvataju na koji način se razlikuje odgovor ovih pacijenata na povredu od odgovora odraslih</a:t>
            </a:r>
            <a:endParaRPr lang="en-US" dirty="0" smtClean="0"/>
          </a:p>
          <a:p>
            <a:pPr marL="514350" indent="-514350" algn="l">
              <a:buAutoNum type="arabicPeriod"/>
            </a:pPr>
            <a:r>
              <a:rPr lang="sr-Latn-CS" dirty="0" smtClean="0"/>
              <a:t> </a:t>
            </a:r>
            <a:r>
              <a:rPr lang="en-US" dirty="0" err="1" smtClean="0"/>
              <a:t>Potrebna</a:t>
            </a:r>
            <a:r>
              <a:rPr lang="sr-Latn-CS" dirty="0" smtClean="0"/>
              <a:t> odgovaraju</a:t>
            </a:r>
            <a:r>
              <a:rPr lang="en-US" dirty="0" smtClean="0"/>
              <a:t>ca</a:t>
            </a:r>
            <a:r>
              <a:rPr lang="sr-Latn-CS" dirty="0" smtClean="0"/>
              <a:t> pedijatrijsk</a:t>
            </a:r>
            <a:r>
              <a:rPr lang="en-US" dirty="0" smtClean="0"/>
              <a:t>a</a:t>
            </a:r>
            <a:r>
              <a:rPr lang="sr-Latn-CS" dirty="0" smtClean="0"/>
              <a:t> oprem</a:t>
            </a:r>
            <a:r>
              <a:rPr lang="en-US" dirty="0" smtClean="0"/>
              <a:t>a </a:t>
            </a:r>
            <a:r>
              <a:rPr lang="en-US" smtClean="0"/>
              <a:t>i </a:t>
            </a:r>
            <a:r>
              <a:rPr lang="en-US" dirty="0" err="1" smtClean="0"/>
              <a:t>kadar</a:t>
            </a:r>
            <a:r>
              <a:rPr lang="sr-Latn-CS" dirty="0" smtClean="0"/>
              <a:t>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Psihotrauma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7854696" cy="5357826"/>
          </a:xfrm>
        </p:spPr>
        <p:txBody>
          <a:bodyPr>
            <a:normAutofit lnSpcReduction="10000"/>
          </a:bodyPr>
          <a:lstStyle/>
          <a:p>
            <a:pPr algn="l"/>
            <a:r>
              <a:rPr lang="sr-Latn-CS" dirty="0" smtClean="0">
                <a:solidFill>
                  <a:srgbClr val="FF0000"/>
                </a:solidFill>
              </a:rPr>
              <a:t>PTSP</a:t>
            </a:r>
            <a:r>
              <a:rPr lang="x-none" dirty="0" smtClean="0">
                <a:solidFill>
                  <a:srgbClr val="FF0000"/>
                </a:solidFill>
              </a:rPr>
              <a:t>( posttraumatski sters poremećaj)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je anksiozni poremećaj koji se razvija posle izloženosti nekom strašnom događaju u kome je osoba bila fizi Dijagnostifikovanje PTSP-a zahteva jedan ili više simptoma iz svake od kategorija koje slede, a koji traju najmanje mesec dana, kao i to da simptom ili simptomi ozbiljno utiču na normalan život. Kategorije su:ponovno proživljavanje trauamtskog događaja kroz košmare ili uznemirujuće misli ili čak jeke psihičke reakcije, izbegavanja osećaja misli koje potsećaju na traumu, gubitak interesa za važne aktivnosti(škola,ljubav,igra...</a:t>
            </a:r>
            <a:r>
              <a:rPr lang="en-US" dirty="0" smtClean="0"/>
              <a:t>) 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x-none" dirty="0" smtClean="0"/>
              <a:t>osećanje stalne napetosti (problemi sa spavanjem) </a:t>
            </a:r>
            <a:r>
              <a:rPr lang="sr-Latn-CS" dirty="0" smtClean="0"/>
              <a:t>čki povređena ili ugrožena.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en-US" dirty="0" smtClean="0"/>
              <a:t>PORO</a:t>
            </a:r>
            <a:r>
              <a:rPr lang="sr-Latn-CS" dirty="0" smtClean="0"/>
              <a:t>ĐAJNE POVREDE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Poro</a:t>
            </a:r>
            <a:r>
              <a:rPr lang="en-US" dirty="0" smtClean="0">
                <a:solidFill>
                  <a:srgbClr val="FF0000"/>
                </a:solidFill>
              </a:rPr>
              <a:t></a:t>
            </a:r>
            <a:r>
              <a:rPr lang="sr-Latn-CS" dirty="0" err="1" smtClean="0">
                <a:solidFill>
                  <a:srgbClr val="FF0000"/>
                </a:solidFill>
              </a:rPr>
              <a:t>đaj</a:t>
            </a:r>
            <a:r>
              <a:rPr lang="en-US" dirty="0" smtClean="0">
                <a:solidFill>
                  <a:srgbClr val="FF0000"/>
                </a:solidFill>
              </a:rPr>
              <a:t>ne </a:t>
            </a:r>
            <a:r>
              <a:rPr lang="en-US" dirty="0" err="1" smtClean="0">
                <a:solidFill>
                  <a:srgbClr val="FF0000"/>
                </a:solidFill>
              </a:rPr>
              <a:t>povrede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i="1" dirty="0" err="1" smtClean="0">
                <a:solidFill>
                  <a:srgbClr val="FF0000"/>
                </a:solidFill>
              </a:rPr>
              <a:t>opstetrikalne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povrede</a:t>
            </a:r>
            <a:r>
              <a:rPr lang="en-US" i="1" dirty="0" smtClean="0">
                <a:solidFill>
                  <a:srgbClr val="FF0000"/>
                </a:solidFill>
              </a:rPr>
              <a:t>) </a:t>
            </a:r>
            <a:r>
              <a:rPr lang="en-US" i="1" dirty="0" err="1" smtClean="0"/>
              <a:t>nastaju</a:t>
            </a:r>
            <a:r>
              <a:rPr lang="en-US" i="1" dirty="0" smtClean="0"/>
              <a:t> u </a:t>
            </a:r>
            <a:r>
              <a:rPr lang="en-US" i="1" dirty="0" err="1" smtClean="0"/>
              <a:t>momentu</a:t>
            </a:r>
            <a:r>
              <a:rPr lang="sr-Latn-CS" i="1" dirty="0" smtClean="0"/>
              <a:t> </a:t>
            </a:r>
            <a:r>
              <a:rPr lang="en-US" dirty="0" err="1" smtClean="0"/>
              <a:t>poro</a:t>
            </a:r>
            <a:r>
              <a:rPr lang="en-US" dirty="0" smtClean="0"/>
              <a:t></a:t>
            </a:r>
            <a:r>
              <a:rPr lang="sr-Latn-CS" dirty="0" smtClean="0"/>
              <a:t>đ</a:t>
            </a:r>
            <a:r>
              <a:rPr lang="en-US" dirty="0" err="1" smtClean="0"/>
              <a:t>aja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en-US" dirty="0" err="1" smtClean="0"/>
              <a:t>nesrazmere</a:t>
            </a:r>
            <a:r>
              <a:rPr lang="en-US" dirty="0" smtClean="0"/>
              <a:t> </a:t>
            </a:r>
            <a:r>
              <a:rPr lang="en-US" dirty="0" err="1" smtClean="0"/>
              <a:t>veli</a:t>
            </a:r>
            <a:r>
              <a:rPr lang="sr-Latn-CS" dirty="0" smtClean="0"/>
              <a:t>č</a:t>
            </a:r>
            <a:r>
              <a:rPr lang="en-US" dirty="0" err="1" smtClean="0"/>
              <a:t>ine</a:t>
            </a:r>
            <a:r>
              <a:rPr lang="en-US" dirty="0" smtClean="0"/>
              <a:t> </a:t>
            </a:r>
            <a:r>
              <a:rPr lang="en-US" dirty="0" err="1" smtClean="0"/>
              <a:t>ploda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karlice</a:t>
            </a:r>
            <a:r>
              <a:rPr lang="en-US" dirty="0" smtClean="0"/>
              <a:t>, polo</a:t>
            </a:r>
            <a:r>
              <a:rPr lang="sr-Latn-CS" dirty="0" smtClean="0"/>
              <a:t>ž</a:t>
            </a:r>
            <a:r>
              <a:rPr lang="en-US" dirty="0" err="1" smtClean="0"/>
              <a:t>aja</a:t>
            </a:r>
            <a:r>
              <a:rPr lang="en-US" dirty="0" smtClean="0"/>
              <a:t> </a:t>
            </a:r>
            <a:r>
              <a:rPr lang="en-US" dirty="0" err="1" smtClean="0"/>
              <a:t>ploda</a:t>
            </a:r>
            <a:r>
              <a:rPr lang="en-US" dirty="0" smtClean="0"/>
              <a:t>,</a:t>
            </a:r>
            <a:r>
              <a:rPr lang="sr-Latn-CS" dirty="0" smtClean="0"/>
              <a:t> </a:t>
            </a:r>
            <a:r>
              <a:rPr lang="en-US" dirty="0" err="1" smtClean="0"/>
              <a:t>postojanja</a:t>
            </a:r>
            <a:r>
              <a:rPr lang="en-US" dirty="0" smtClean="0"/>
              <a:t> </a:t>
            </a:r>
            <a:r>
              <a:rPr lang="en-US" dirty="0" err="1" smtClean="0"/>
              <a:t>nekog</a:t>
            </a:r>
            <a:r>
              <a:rPr lang="en-US" dirty="0" smtClean="0"/>
              <a:t> </a:t>
            </a:r>
            <a:r>
              <a:rPr lang="en-US" dirty="0" err="1" smtClean="0"/>
              <a:t>oboljenja</a:t>
            </a:r>
            <a:r>
              <a:rPr lang="en-US" dirty="0" smtClean="0"/>
              <a:t> </a:t>
            </a:r>
            <a:r>
              <a:rPr lang="en-US" dirty="0" err="1" smtClean="0"/>
              <a:t>ploda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en-US" dirty="0" err="1" smtClean="0"/>
              <a:t>neke</a:t>
            </a:r>
            <a:r>
              <a:rPr lang="en-US" dirty="0" smtClean="0"/>
              <a:t> </a:t>
            </a:r>
            <a:r>
              <a:rPr lang="en-US" dirty="0" err="1" smtClean="0"/>
              <a:t>aku</a:t>
            </a:r>
            <a:r>
              <a:rPr lang="sr-Latn-CS" dirty="0" smtClean="0"/>
              <a:t>š</a:t>
            </a:r>
            <a:r>
              <a:rPr lang="en-US" dirty="0" err="1" smtClean="0"/>
              <a:t>erske</a:t>
            </a:r>
            <a:r>
              <a:rPr lang="en-US" dirty="0" smtClean="0"/>
              <a:t> </a:t>
            </a:r>
            <a:r>
              <a:rPr lang="en-US" dirty="0" err="1" smtClean="0"/>
              <a:t>intervencije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Naj</a:t>
            </a:r>
            <a:r>
              <a:rPr lang="sr-Latn-CS" dirty="0" err="1" smtClean="0"/>
              <a:t>češć</a:t>
            </a:r>
            <a:r>
              <a:rPr lang="en-US" dirty="0" smtClean="0"/>
              <a:t>e s</a:t>
            </a:r>
            <a:r>
              <a:rPr lang="sr-Latn-RS" dirty="0" smtClean="0"/>
              <a:t>u</a:t>
            </a:r>
            <a:endParaRPr lang="en-US" dirty="0" smtClean="0"/>
          </a:p>
          <a:p>
            <a:r>
              <a:rPr lang="pl-PL" dirty="0" smtClean="0"/>
              <a:t>1. </a:t>
            </a:r>
            <a:r>
              <a:rPr lang="pl-PL" sz="2000" dirty="0" smtClean="0">
                <a:solidFill>
                  <a:srgbClr val="FF0000"/>
                </a:solidFill>
              </a:rPr>
              <a:t>Prelomi kostiju </a:t>
            </a:r>
            <a:r>
              <a:rPr lang="pl-PL" sz="2000" dirty="0" smtClean="0"/>
              <a:t>najčešće su na klavikuli, zatim na humerusu </a:t>
            </a:r>
            <a:r>
              <a:rPr lang="pl-PL" sz="2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femuru</a:t>
            </a:r>
            <a:r>
              <a:rPr lang="en-US" sz="2000" dirty="0" smtClean="0"/>
              <a:t>. </a:t>
            </a:r>
            <a:r>
              <a:rPr lang="en-US" sz="2000" dirty="0" err="1" smtClean="0"/>
              <a:t>Mogu</a:t>
            </a:r>
            <a:r>
              <a:rPr lang="sr-Latn-CS" sz="2000" dirty="0" smtClean="0"/>
              <a:t>ć</a:t>
            </a:r>
            <a:r>
              <a:rPr lang="en-US" sz="2000" dirty="0" smtClean="0"/>
              <a:t>e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epifiziolize</a:t>
            </a:r>
            <a:r>
              <a:rPr lang="en-US" sz="2000" dirty="0" smtClean="0"/>
              <a:t> </a:t>
            </a:r>
            <a:r>
              <a:rPr lang="en-US" sz="2000" dirty="0" err="1" smtClean="0"/>
              <a:t>gornjeg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okrajka</a:t>
            </a:r>
            <a:r>
              <a:rPr lang="en-US" sz="2000" dirty="0" smtClean="0"/>
              <a:t> </a:t>
            </a:r>
            <a:r>
              <a:rPr lang="en-US" sz="2000" dirty="0" err="1" smtClean="0"/>
              <a:t>humerusa</a:t>
            </a:r>
            <a:r>
              <a:rPr lang="en-US" sz="2000" dirty="0" smtClean="0"/>
              <a:t>. </a:t>
            </a:r>
            <a:r>
              <a:rPr lang="en-US" sz="2000" dirty="0" err="1" smtClean="0"/>
              <a:t>Zbog</a:t>
            </a:r>
            <a:r>
              <a:rPr lang="en-US" sz="2000" dirty="0" smtClean="0"/>
              <a:t> </a:t>
            </a:r>
            <a:r>
              <a:rPr lang="fi-FI" sz="2000" dirty="0" smtClean="0"/>
              <a:t>obilnog periosta na</a:t>
            </a:r>
          </a:p>
          <a:p>
            <a:r>
              <a:rPr lang="fi-FI" sz="2000" dirty="0" smtClean="0"/>
              <a:t> mestu preloma se stvaraju veliki kalusi. </a:t>
            </a:r>
          </a:p>
          <a:p>
            <a:r>
              <a:rPr lang="fi-FI" sz="2000" dirty="0" smtClean="0"/>
              <a:t>Le</a:t>
            </a:r>
            <a:r>
              <a:rPr lang="sr-Latn-CS" sz="2000" dirty="0" smtClean="0"/>
              <a:t>č</a:t>
            </a:r>
            <a:r>
              <a:rPr lang="fi-FI" sz="2000" dirty="0" smtClean="0"/>
              <a:t>e se </a:t>
            </a:r>
            <a:r>
              <a:rPr lang="en-US" sz="2000" dirty="0" err="1" smtClean="0"/>
              <a:t>odgovaraju</a:t>
            </a:r>
            <a:r>
              <a:rPr lang="sr-Latn-CS" sz="2000" dirty="0" smtClean="0"/>
              <a:t>ć</a:t>
            </a:r>
            <a:r>
              <a:rPr lang="en-US" sz="2000" dirty="0" err="1" smtClean="0"/>
              <a:t>om</a:t>
            </a:r>
            <a:r>
              <a:rPr lang="en-US" sz="2000" dirty="0" smtClean="0"/>
              <a:t> </a:t>
            </a:r>
            <a:r>
              <a:rPr lang="en-US" sz="2000" dirty="0" err="1" smtClean="0"/>
              <a:t>imobilizacijom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(</a:t>
            </a:r>
            <a:r>
              <a:rPr lang="en-US" sz="2000" dirty="0" err="1" smtClean="0"/>
              <a:t>pelenom</a:t>
            </a:r>
            <a:r>
              <a:rPr lang="en-US" sz="2000" dirty="0" smtClean="0"/>
              <a:t>, </a:t>
            </a:r>
            <a:r>
              <a:rPr lang="en-US" sz="2000" dirty="0" err="1" smtClean="0"/>
              <a:t>benkicom</a:t>
            </a:r>
            <a:r>
              <a:rPr lang="en-US" sz="2000" dirty="0" smtClean="0"/>
              <a:t>, </a:t>
            </a:r>
            <a:r>
              <a:rPr lang="en-US" sz="2000" dirty="0" err="1" smtClean="0"/>
              <a:t>gipsom</a:t>
            </a:r>
            <a:r>
              <a:rPr lang="en-US" sz="2000" dirty="0" smtClean="0"/>
              <a:t>).</a:t>
            </a:r>
            <a:endParaRPr lang="sr-Latn-CS" sz="2000" dirty="0" smtClean="0"/>
          </a:p>
        </p:txBody>
      </p:sp>
      <p:pic>
        <p:nvPicPr>
          <p:cNvPr id="5" name="Picture 9" descr="Prelom humerusa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15008" y="3929066"/>
            <a:ext cx="3095625" cy="2663825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4" descr="Kefalhem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691" t="30266" r="3691" b="22638"/>
          <a:stretch>
            <a:fillRect/>
          </a:stretch>
        </p:blipFill>
        <p:spPr>
          <a:xfrm>
            <a:off x="5286380" y="1785926"/>
            <a:ext cx="3471858" cy="2297151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357158" y="1357298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2. </a:t>
            </a:r>
            <a:r>
              <a:rPr lang="sr-Latn-RS" dirty="0" smtClean="0"/>
              <a:t>Povrede glave </a:t>
            </a:r>
            <a:r>
              <a:rPr lang="sr-Latn-CS" dirty="0" smtClean="0"/>
              <a:t>:</a:t>
            </a:r>
            <a:r>
              <a:rPr lang="en-US" dirty="0" smtClean="0"/>
              <a:t> </a:t>
            </a:r>
            <a:endParaRPr lang="sr-Latn-C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1. </a:t>
            </a:r>
            <a:r>
              <a:rPr lang="en-US" dirty="0" err="1" smtClean="0">
                <a:solidFill>
                  <a:srgbClr val="FF0000"/>
                </a:solidFill>
              </a:rPr>
              <a:t>poro</a:t>
            </a:r>
            <a:r>
              <a:rPr lang="en-US" dirty="0" smtClean="0">
                <a:solidFill>
                  <a:srgbClr val="FF0000"/>
                </a:solidFill>
              </a:rPr>
              <a:t></a:t>
            </a:r>
            <a:r>
              <a:rPr lang="sr-Latn-CS" dirty="0" smtClean="0">
                <a:solidFill>
                  <a:srgbClr val="FF0000"/>
                </a:solidFill>
              </a:rPr>
              <a:t>đa</a:t>
            </a:r>
            <a:r>
              <a:rPr lang="en-US" dirty="0" err="1" smtClean="0">
                <a:solidFill>
                  <a:srgbClr val="FF0000"/>
                </a:solidFill>
              </a:rPr>
              <a:t>jni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naduv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i="1" dirty="0" smtClean="0"/>
              <a:t>caput succedaneum).</a:t>
            </a:r>
          </a:p>
          <a:p>
            <a:r>
              <a:rPr lang="pl-PL" dirty="0" smtClean="0"/>
              <a:t>( edem prednjačećeg dela glave,spontano nestaje za 7 do 14 </a:t>
            </a:r>
            <a:r>
              <a:rPr lang="sr-Latn-CS" dirty="0" smtClean="0"/>
              <a:t>dana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2. </a:t>
            </a:r>
            <a:r>
              <a:rPr lang="sr-Latn-CS" dirty="0" smtClean="0">
                <a:solidFill>
                  <a:srgbClr val="FF0000"/>
                </a:solidFill>
              </a:rPr>
              <a:t>k</a:t>
            </a:r>
            <a:r>
              <a:rPr lang="en-US" dirty="0" err="1" smtClean="0">
                <a:solidFill>
                  <a:srgbClr val="FF0000"/>
                </a:solidFill>
              </a:rPr>
              <a:t>efalhematom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i="1" dirty="0" err="1" smtClean="0"/>
              <a:t>cephalhaematom</a:t>
            </a:r>
            <a:r>
              <a:rPr lang="en-US" i="1" dirty="0" smtClean="0"/>
              <a:t>) je </a:t>
            </a:r>
            <a:r>
              <a:rPr lang="en-US" i="1" dirty="0" err="1" smtClean="0"/>
              <a:t>izliv</a:t>
            </a:r>
            <a:r>
              <a:rPr lang="en-US" i="1" dirty="0" smtClean="0"/>
              <a:t> </a:t>
            </a:r>
            <a:r>
              <a:rPr lang="en-US" i="1" dirty="0" err="1" smtClean="0"/>
              <a:t>krvi</a:t>
            </a:r>
            <a:r>
              <a:rPr lang="en-US" i="1" dirty="0" smtClean="0"/>
              <a:t> </a:t>
            </a:r>
            <a:r>
              <a:rPr lang="en-US" i="1" dirty="0" err="1" smtClean="0"/>
              <a:t>ispod</a:t>
            </a:r>
            <a:r>
              <a:rPr lang="en-US" i="1" dirty="0" smtClean="0"/>
              <a:t> </a:t>
            </a:r>
            <a:r>
              <a:rPr lang="en-US" i="1" dirty="0" err="1" smtClean="0"/>
              <a:t>periosta</a:t>
            </a:r>
            <a:r>
              <a:rPr lang="en-US" i="1" dirty="0" smtClean="0"/>
              <a:t> </a:t>
            </a:r>
            <a:r>
              <a:rPr lang="en-US" dirty="0" err="1" smtClean="0"/>
              <a:t>jedne</a:t>
            </a:r>
            <a:r>
              <a:rPr lang="en-US" dirty="0" smtClean="0"/>
              <a:t> </a:t>
            </a:r>
            <a:r>
              <a:rPr lang="en-US" dirty="0" err="1" smtClean="0"/>
              <a:t>kosti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prednja</a:t>
            </a:r>
            <a:r>
              <a:rPr lang="sr-Latn-CS" dirty="0" smtClean="0"/>
              <a:t>čećem</a:t>
            </a:r>
            <a:r>
              <a:rPr lang="en-US" dirty="0" smtClean="0"/>
              <a:t> </a:t>
            </a:r>
            <a:r>
              <a:rPr lang="en-US" dirty="0" err="1" smtClean="0"/>
              <a:t>delu</a:t>
            </a:r>
            <a:r>
              <a:rPr lang="en-US" dirty="0" smtClean="0"/>
              <a:t> </a:t>
            </a:r>
            <a:r>
              <a:rPr lang="en-US" dirty="0" err="1" smtClean="0"/>
              <a:t>glave</a:t>
            </a:r>
            <a:r>
              <a:rPr lang="en-US" dirty="0" smtClean="0"/>
              <a:t>, </a:t>
            </a:r>
            <a:r>
              <a:rPr lang="en-US" dirty="0" err="1" smtClean="0"/>
              <a:t>naj</a:t>
            </a:r>
            <a:r>
              <a:rPr lang="sr-Latn-CS" dirty="0" smtClean="0"/>
              <a:t>češć</a:t>
            </a:r>
            <a:r>
              <a:rPr lang="en-US" dirty="0" smtClean="0"/>
              <a:t>e </a:t>
            </a:r>
            <a:r>
              <a:rPr lang="en-US" dirty="0" err="1" smtClean="0"/>
              <a:t>spontano</a:t>
            </a:r>
            <a:r>
              <a:rPr lang="en-US" dirty="0" smtClean="0"/>
              <a:t> </a:t>
            </a:r>
            <a:r>
              <a:rPr lang="en-US" dirty="0" err="1" smtClean="0"/>
              <a:t>nestaje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sr-Latn-CS" dirty="0" smtClean="0"/>
              <a:t>5ili 6</a:t>
            </a:r>
            <a:r>
              <a:rPr lang="en-US" dirty="0" smtClean="0"/>
              <a:t> </a:t>
            </a:r>
            <a:r>
              <a:rPr lang="en-US" dirty="0" err="1" smtClean="0"/>
              <a:t>nedelja</a:t>
            </a:r>
            <a:r>
              <a:rPr lang="en-US" dirty="0" smtClean="0"/>
              <a:t>, re</a:t>
            </a:r>
            <a:r>
              <a:rPr lang="sr-Latn-CS" dirty="0" smtClean="0"/>
              <a:t>đ</a:t>
            </a:r>
            <a:r>
              <a:rPr lang="en-US" dirty="0" smtClean="0"/>
              <a:t>e je </a:t>
            </a:r>
            <a:r>
              <a:rPr lang="en-US" dirty="0" err="1" smtClean="0"/>
              <a:t>potrebna</a:t>
            </a:r>
            <a:r>
              <a:rPr lang="en-US" dirty="0" smtClean="0"/>
              <a:t> </a:t>
            </a:r>
            <a:r>
              <a:rPr lang="en-US" dirty="0" err="1" smtClean="0"/>
              <a:t>evakuacija</a:t>
            </a:r>
            <a:r>
              <a:rPr lang="en-US" dirty="0" smtClean="0"/>
              <a:t> hematoma </a:t>
            </a:r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punkcije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incizije</a:t>
            </a:r>
            <a:r>
              <a:rPr lang="en-US" dirty="0" smtClean="0"/>
              <a:t>.</a:t>
            </a:r>
            <a:endParaRPr lang="sr-Latn-CS" dirty="0" smtClean="0"/>
          </a:p>
          <a:p>
            <a:r>
              <a:rPr lang="sr-Latn-CS" dirty="0" smtClean="0"/>
              <a:t>3. </a:t>
            </a:r>
            <a:r>
              <a:rPr lang="en-US" dirty="0" err="1" smtClean="0">
                <a:solidFill>
                  <a:srgbClr val="FF0000"/>
                </a:solidFill>
              </a:rPr>
              <a:t>Povrede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paralizom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ili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parezom</a:t>
            </a:r>
            <a:r>
              <a:rPr lang="en-US" dirty="0" smtClean="0">
                <a:solidFill>
                  <a:srgbClr val="FF0000"/>
                </a:solidFill>
              </a:rPr>
              <a:t> plexus </a:t>
            </a:r>
            <a:r>
              <a:rPr lang="en-US" dirty="0" err="1" smtClean="0">
                <a:solidFill>
                  <a:srgbClr val="FF0000"/>
                </a:solidFill>
              </a:rPr>
              <a:t>brachialisa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dele se</a:t>
            </a:r>
          </a:p>
          <a:p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gornje</a:t>
            </a:r>
            <a:r>
              <a:rPr lang="en-US" i="1" dirty="0" smtClean="0">
                <a:solidFill>
                  <a:srgbClr val="FF0000"/>
                </a:solidFill>
              </a:rPr>
              <a:t> (</a:t>
            </a:r>
            <a:r>
              <a:rPr lang="en-US" i="1" dirty="0" err="1" smtClean="0">
                <a:solidFill>
                  <a:srgbClr val="FF0000"/>
                </a:solidFill>
              </a:rPr>
              <a:t>Erb-Duchenne</a:t>
            </a:r>
            <a:r>
              <a:rPr lang="en-US" i="1" dirty="0" smtClean="0">
                <a:solidFill>
                  <a:srgbClr val="FF0000"/>
                </a:solidFill>
              </a:rPr>
              <a:t>), </a:t>
            </a:r>
            <a:r>
              <a:rPr lang="en-US" i="1" dirty="0" err="1" smtClean="0"/>
              <a:t>gde</a:t>
            </a:r>
            <a:r>
              <a:rPr lang="en-US" i="1" dirty="0" smtClean="0"/>
              <a:t> </a:t>
            </a:r>
            <a:r>
              <a:rPr lang="en-US" i="1" dirty="0" err="1" smtClean="0"/>
              <a:t>su</a:t>
            </a:r>
            <a:r>
              <a:rPr lang="en-US" i="1" dirty="0" smtClean="0"/>
              <a:t> </a:t>
            </a:r>
            <a:r>
              <a:rPr lang="en-US" i="1" dirty="0" err="1" smtClean="0"/>
              <a:t>zahvaEeni</a:t>
            </a:r>
            <a:r>
              <a:rPr lang="en-US" i="1" dirty="0" smtClean="0"/>
              <a:t> </a:t>
            </a:r>
            <a:r>
              <a:rPr lang="en-US" i="1" dirty="0" err="1" smtClean="0"/>
              <a:t>korenovi</a:t>
            </a:r>
            <a:r>
              <a:rPr lang="en-US" i="1" dirty="0" smtClean="0"/>
              <a:t> </a:t>
            </a:r>
            <a:r>
              <a:rPr lang="en-US" i="1" dirty="0" err="1" smtClean="0"/>
              <a:t>nerava</a:t>
            </a:r>
            <a:r>
              <a:rPr lang="en-US" i="1" dirty="0" smtClean="0"/>
              <a:t> C5, 6 </a:t>
            </a:r>
            <a:r>
              <a:rPr lang="en-US" i="1" dirty="0" err="1" smtClean="0"/>
              <a:t>i</a:t>
            </a:r>
            <a:endParaRPr lang="en-US" i="1" dirty="0" smtClean="0"/>
          </a:p>
          <a:p>
            <a:r>
              <a:rPr lang="en-US" i="1" dirty="0" err="1" smtClean="0"/>
              <a:t>donje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(</a:t>
            </a:r>
            <a:r>
              <a:rPr lang="en-US" i="1" dirty="0" err="1" smtClean="0">
                <a:solidFill>
                  <a:srgbClr val="FF0000"/>
                </a:solidFill>
              </a:rPr>
              <a:t>Klumpke-Dejerine</a:t>
            </a:r>
            <a:r>
              <a:rPr lang="en-US" i="1" dirty="0" smtClean="0">
                <a:solidFill>
                  <a:srgbClr val="FF0000"/>
                </a:solidFill>
              </a:rPr>
              <a:t>) </a:t>
            </a:r>
            <a:r>
              <a:rPr lang="en-US" i="1" dirty="0" err="1" smtClean="0"/>
              <a:t>gde</a:t>
            </a:r>
            <a:r>
              <a:rPr lang="en-US" i="1" dirty="0" smtClean="0"/>
              <a:t> </a:t>
            </a:r>
            <a:r>
              <a:rPr lang="en-US" i="1" dirty="0" err="1" smtClean="0"/>
              <a:t>su</a:t>
            </a:r>
            <a:r>
              <a:rPr lang="en-US" i="1" dirty="0" smtClean="0"/>
              <a:t> </a:t>
            </a:r>
            <a:r>
              <a:rPr lang="en-US" i="1" dirty="0" err="1" smtClean="0"/>
              <a:t>zahva</a:t>
            </a:r>
            <a:r>
              <a:rPr lang="en-US" i="1" dirty="0" smtClean="0"/>
              <a:t>’</a:t>
            </a:r>
            <a:r>
              <a:rPr lang="sr-Latn-RS" i="1" dirty="0" smtClean="0"/>
              <a:t>će</a:t>
            </a:r>
            <a:r>
              <a:rPr lang="en-US" i="1" dirty="0" err="1" smtClean="0"/>
              <a:t>ni</a:t>
            </a:r>
            <a:r>
              <a:rPr lang="en-US" i="1" dirty="0" smtClean="0"/>
              <a:t> C7, Th1. </a:t>
            </a:r>
            <a:r>
              <a:rPr lang="en-US" i="1" dirty="0" err="1" smtClean="0"/>
              <a:t>Kod</a:t>
            </a:r>
            <a:r>
              <a:rPr lang="en-US" i="1" dirty="0" smtClean="0"/>
              <a:t> </a:t>
            </a:r>
            <a:r>
              <a:rPr lang="en-US" i="1" dirty="0" err="1" smtClean="0"/>
              <a:t>gornje</a:t>
            </a:r>
            <a:endParaRPr lang="en-US" i="1" dirty="0" smtClean="0"/>
          </a:p>
          <a:p>
            <a:r>
              <a:rPr lang="en-US" dirty="0" err="1" smtClean="0"/>
              <a:t>paralize</a:t>
            </a:r>
            <a:r>
              <a:rPr lang="en-US" dirty="0" smtClean="0"/>
              <a:t> </a:t>
            </a:r>
            <a:r>
              <a:rPr lang="en-US" dirty="0" err="1" smtClean="0"/>
              <a:t>ruka</a:t>
            </a:r>
            <a:r>
              <a:rPr lang="en-US" dirty="0" smtClean="0"/>
              <a:t> </a:t>
            </a:r>
            <a:r>
              <a:rPr lang="en-US" dirty="0" err="1" smtClean="0"/>
              <a:t>visi</a:t>
            </a:r>
            <a:r>
              <a:rPr lang="en-US" dirty="0" smtClean="0"/>
              <a:t>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 smtClean="0"/>
              <a:t>telo</a:t>
            </a:r>
            <a:r>
              <a:rPr lang="en-US" dirty="0" smtClean="0"/>
              <a:t> u </a:t>
            </a:r>
            <a:r>
              <a:rPr lang="en-US" dirty="0" err="1" smtClean="0"/>
              <a:t>unutra</a:t>
            </a:r>
            <a:r>
              <a:rPr lang="sr-Latn-RS" dirty="0" smtClean="0"/>
              <a:t>š</a:t>
            </a:r>
            <a:r>
              <a:rPr lang="en-US" dirty="0" err="1" smtClean="0"/>
              <a:t>njoj</a:t>
            </a:r>
            <a:r>
              <a:rPr lang="en-US" dirty="0" smtClean="0"/>
              <a:t> </a:t>
            </a:r>
            <a:r>
              <a:rPr lang="en-US" dirty="0" err="1" smtClean="0"/>
              <a:t>rotaciji</a:t>
            </a:r>
            <a:r>
              <a:rPr lang="en-US" dirty="0" smtClean="0"/>
              <a:t>,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donje</a:t>
            </a:r>
            <a:r>
              <a:rPr lang="en-US" dirty="0" smtClean="0"/>
              <a:t> </a:t>
            </a:r>
            <a:r>
              <a:rPr lang="en-US" dirty="0" err="1" smtClean="0"/>
              <a:t>postoji</a:t>
            </a:r>
            <a:r>
              <a:rPr lang="en-US" dirty="0" smtClean="0"/>
              <a:t> </a:t>
            </a:r>
            <a:r>
              <a:rPr lang="en-US" i="1" dirty="0" smtClean="0"/>
              <a:t>vise</a:t>
            </a:r>
            <a:r>
              <a:rPr lang="sr-Latn-RS" i="1" dirty="0" smtClean="0"/>
              <a:t>ć</a:t>
            </a:r>
            <a:r>
              <a:rPr lang="en-US" i="1" dirty="0" smtClean="0"/>
              <a:t>a</a:t>
            </a:r>
          </a:p>
          <a:p>
            <a:r>
              <a:rPr lang="sr-Latn-RS" i="1" dirty="0" smtClean="0"/>
              <a:t>š</a:t>
            </a:r>
            <a:r>
              <a:rPr lang="en-US" i="1" dirty="0" smtClean="0"/>
              <a:t>aka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en-US" dirty="0" smtClean="0"/>
              <a:t>PRIPREMA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1643050"/>
            <a:ext cx="6772300" cy="4714884"/>
          </a:xfrm>
        </p:spPr>
        <p:txBody>
          <a:bodyPr>
            <a:noAutofit/>
          </a:bodyPr>
          <a:lstStyle/>
          <a:p>
            <a:pPr algn="l"/>
            <a:r>
              <a:rPr lang="sr-Latn-CS" sz="1600" b="1" dirty="0"/>
              <a:t> </a:t>
            </a:r>
            <a:r>
              <a:rPr lang="en-US" sz="1600" b="1" dirty="0" smtClean="0"/>
              <a:t>             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Osnovno 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je imati metodičan pristup proceni povređenog deteta kako bi se izbeglo propuštanje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povreda. 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Opisani 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pristup je u skladu sa pristupom programa Advanced Paediatric Life Support (APLS) i European Paediatric Life Support (EPLS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).  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sr-Latn-CS" sz="1600" b="1" dirty="0">
                <a:latin typeface="Arial" pitchFamily="34" charset="0"/>
                <a:cs typeface="Arial" pitchFamily="34" charset="0"/>
              </a:rPr>
              <a:t>  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sr-Latn-CS" sz="1600" b="1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Potrebno 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je prvo uraditi procenu telesne mase deteta što je pre moguće jer se većina lekova daje na bazi doze po kilogramu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Dete 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je pri rođenju teško oko 3kg, dok mu težina u uzrastu od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jedne 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godine poraste do oko 10 kg. Za decu uzrasta od 1 do 10 godina, telesna masa se može proceniti prema formuli: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sr-Latn-CS" sz="1600" b="1" dirty="0">
                <a:latin typeface="Arial" pitchFamily="34" charset="0"/>
                <a:cs typeface="Arial" pitchFamily="34" charset="0"/>
              </a:rPr>
              <a:t> 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sr-Latn-CS" sz="2400" b="1" dirty="0">
                <a:latin typeface="Arial" pitchFamily="34" charset="0"/>
                <a:cs typeface="Arial" pitchFamily="34" charset="0"/>
              </a:rPr>
              <a:t>Težina(kg)=2 x (age+4</a:t>
            </a:r>
            <a:r>
              <a:rPr lang="sr-Latn-CS" sz="2400" b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 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sr-Latn-CS" sz="1600" b="1" dirty="0" smtClean="0">
                <a:latin typeface="Arial" pitchFamily="34" charset="0"/>
                <a:cs typeface="Arial" pitchFamily="34" charset="0"/>
              </a:rPr>
              <a:t>Ovo </a:t>
            </a:r>
            <a:r>
              <a:rPr lang="sr-Latn-CS" sz="1600" b="1" dirty="0">
                <a:latin typeface="Arial" pitchFamily="34" charset="0"/>
                <a:cs typeface="Arial" pitchFamily="34" charset="0"/>
              </a:rPr>
              <a:t>omogućava izračunavanje i pripremu potrebnih doza medikamenata.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r>
              <a:rPr lang="sr-Latn-CS" sz="1600" b="1" dirty="0">
                <a:latin typeface="Arial" pitchFamily="34" charset="0"/>
                <a:cs typeface="Arial" pitchFamily="34" charset="0"/>
              </a:rPr>
              <a:t> 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857364"/>
            <a:ext cx="7772400" cy="1071569"/>
          </a:xfrm>
        </p:spPr>
        <p:txBody>
          <a:bodyPr>
            <a:normAutofit fontScale="90000"/>
          </a:bodyPr>
          <a:lstStyle/>
          <a:p>
            <a:r>
              <a:rPr lang="sr-Latn-CS" sz="4000" b="1" dirty="0">
                <a:solidFill>
                  <a:srgbClr val="FF0000"/>
                </a:solidFill>
              </a:rPr>
              <a:t>Kontrola disajnih puteva i vratnog dela kičmenog stuba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sr-Latn-C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1285860"/>
            <a:ext cx="8215370" cy="4714908"/>
          </a:xfrm>
        </p:spPr>
        <p:txBody>
          <a:bodyPr>
            <a:noAutofit/>
          </a:bodyPr>
          <a:lstStyle/>
          <a:p>
            <a:pPr marL="342900" indent="-342900" algn="l"/>
            <a:r>
              <a:rPr lang="en-US" sz="1600" dirty="0" smtClean="0"/>
              <a:t>           </a:t>
            </a:r>
            <a:r>
              <a:rPr lang="en-US" dirty="0" smtClean="0"/>
              <a:t>1. </a:t>
            </a:r>
            <a:r>
              <a:rPr lang="sr-Latn-CS" sz="1600" dirty="0" smtClean="0"/>
              <a:t>Ukoliko </a:t>
            </a:r>
            <a:r>
              <a:rPr lang="sr-Latn-CS" sz="1600" dirty="0"/>
              <a:t>postoje znaci obstrukcije disjanih puteva, prvi korak je podizanje </a:t>
            </a:r>
            <a:r>
              <a:rPr lang="sr-Latn-CS" sz="1600" dirty="0" smtClean="0"/>
              <a:t>vilice.</a:t>
            </a:r>
            <a:endParaRPr lang="en-US" sz="1600" dirty="0" smtClean="0"/>
          </a:p>
          <a:p>
            <a:pPr marL="514350" indent="-514350" algn="l"/>
            <a:r>
              <a:rPr lang="en-US" dirty="0" smtClean="0"/>
              <a:t>       2</a:t>
            </a:r>
            <a:r>
              <a:rPr lang="en-US" sz="1600" dirty="0" smtClean="0"/>
              <a:t>.</a:t>
            </a:r>
            <a:r>
              <a:rPr lang="sr-Latn-CS" sz="1600" dirty="0"/>
              <a:t> Vidljivu tečnu materiju treba ukloniti iz orofarinksa uz pomoć mekog, fleksibilnog </a:t>
            </a:r>
            <a:r>
              <a:rPr lang="sr-Latn-CS" sz="1600" dirty="0" smtClean="0"/>
              <a:t>katetera</a:t>
            </a:r>
            <a:endParaRPr lang="en-US" sz="1600" dirty="0" smtClean="0"/>
          </a:p>
          <a:p>
            <a:pPr marL="457200" indent="-457200" algn="l"/>
            <a:r>
              <a:rPr lang="en-US" dirty="0" smtClean="0"/>
              <a:t>       3</a:t>
            </a:r>
            <a:r>
              <a:rPr lang="en-US" sz="1600" dirty="0" smtClean="0"/>
              <a:t>. P</a:t>
            </a:r>
            <a:r>
              <a:rPr lang="sr-Latn-CS" sz="1600" dirty="0" smtClean="0"/>
              <a:t>ostaviti </a:t>
            </a:r>
            <a:r>
              <a:rPr lang="sr-Latn-CS" sz="1600" dirty="0"/>
              <a:t>orofaringealni tubus (airway) odgovarajuće veličine preko dela jezika koji je vidljiv, kako bi se podpomoglo održavanje slobodnih disajnih puteva. Tubus se </a:t>
            </a:r>
            <a:r>
              <a:rPr lang="sr-Latn-CS" sz="1600" i="1" dirty="0"/>
              <a:t>ne sme</a:t>
            </a:r>
            <a:r>
              <a:rPr lang="sr-Latn-CS" sz="1600" dirty="0"/>
              <a:t> postavljati «naopako» i rotirati kao kod odraslih jer to može oštetiti meko nepce i dovesti do krvarenja. Nazofarinksni tubus se ne koristi jer često prouzrokuje oštećenja adenoidnog tkiva, koje je kod dece izraženo, i kao posledicu može imati značajno krvarenje </a:t>
            </a:r>
            <a:r>
              <a:rPr lang="sr-Latn-CS" sz="1600" dirty="0" smtClean="0"/>
              <a:t>.</a:t>
            </a:r>
            <a:endParaRPr lang="en-US" sz="1600" dirty="0" smtClean="0"/>
          </a:p>
          <a:p>
            <a:pPr marL="457200" indent="-457200" algn="l"/>
            <a:r>
              <a:rPr lang="en-US" sz="1600" dirty="0" smtClean="0"/>
              <a:t>          </a:t>
            </a:r>
            <a:r>
              <a:rPr lang="en-US" dirty="0" smtClean="0"/>
              <a:t>4. </a:t>
            </a:r>
            <a:r>
              <a:rPr lang="en-US" sz="1600" dirty="0" smtClean="0"/>
              <a:t>P</a:t>
            </a:r>
            <a:r>
              <a:rPr lang="sr-Latn-CS" sz="1600" dirty="0" smtClean="0"/>
              <a:t>rimena </a:t>
            </a:r>
            <a:r>
              <a:rPr lang="sr-Latn-CS" sz="1600" dirty="0"/>
              <a:t>laringealne maske, ili endotrahejska intubacija. Drugi postupak zahteva korišćenje sedativa i neuromuskulatornih blokatora i čak i tada intubacija povređene dece može biti teška i </a:t>
            </a:r>
            <a:r>
              <a:rPr lang="sr-Latn-CS" sz="1600" b="1" dirty="0"/>
              <a:t>moraju je obavljati samo oni koji imaju dobro iskustvo u ovoj </a:t>
            </a:r>
            <a:r>
              <a:rPr lang="sr-Latn-CS" sz="1600" b="1" dirty="0" smtClean="0"/>
              <a:t>tehnici</a:t>
            </a:r>
            <a:r>
              <a:rPr lang="sr-Latn-CS" sz="1600" dirty="0" smtClean="0"/>
              <a:t>.</a:t>
            </a:r>
            <a:r>
              <a:rPr lang="sr-Latn-CS" sz="1600" b="1" dirty="0" smtClean="0"/>
              <a:t> </a:t>
            </a:r>
            <a:r>
              <a:rPr lang="sr-Latn-CS" sz="1600" dirty="0"/>
              <a:t>Jedini izuzetak ovome je dete sa srčanim arestom. </a:t>
            </a:r>
            <a:endParaRPr lang="en-US" sz="1600" dirty="0"/>
          </a:p>
          <a:p>
            <a:pPr marL="457200" indent="-457200"/>
            <a:r>
              <a:rPr lang="sr-Latn-C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sz="3200" b="1" dirty="0"/>
              <a:t>Strukturalne karakteristike  pedijatrijskih disajnih puteva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ANATOMSKE ODLIKE: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EFEKAT: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r>
              <a:rPr lang="sr-Latn-CS" dirty="0" smtClean="0"/>
              <a:t>*</a:t>
            </a:r>
            <a:r>
              <a:rPr lang="en-US" dirty="0" smtClean="0"/>
              <a:t> </a:t>
            </a:r>
            <a:r>
              <a:rPr lang="sr-Latn-CS" dirty="0" smtClean="0"/>
              <a:t>Velik </a:t>
            </a:r>
            <a:r>
              <a:rPr lang="sr-Latn-CS" dirty="0"/>
              <a:t>potiljak(&lt; 3 godine), kratak vrat</a:t>
            </a:r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sr-Latn-CS" dirty="0" smtClean="0"/>
              <a:t>*</a:t>
            </a:r>
            <a:r>
              <a:rPr lang="en-US" dirty="0" smtClean="0"/>
              <a:t> </a:t>
            </a:r>
            <a:r>
              <a:rPr lang="sr-Latn-CS" dirty="0" smtClean="0"/>
              <a:t>Novorođenčad </a:t>
            </a:r>
            <a:r>
              <a:rPr lang="sr-Latn-CS" dirty="0"/>
              <a:t>(&lt; 6 meseci) dišu kroz nos</a:t>
            </a:r>
            <a:endParaRPr lang="en-US" dirty="0"/>
          </a:p>
          <a:p>
            <a:pPr>
              <a:buNone/>
            </a:pPr>
            <a:r>
              <a:rPr lang="en-US" dirty="0"/>
              <a:t> </a:t>
            </a:r>
            <a:r>
              <a:rPr lang="sr-Latn-CS" dirty="0" smtClean="0"/>
              <a:t>* Relativno </a:t>
            </a:r>
            <a:r>
              <a:rPr lang="sr-Latn-CS" dirty="0"/>
              <a:t>velik jezik, mekan </a:t>
            </a:r>
            <a:r>
              <a:rPr lang="sr-Latn-CS" dirty="0" smtClean="0"/>
              <a:t>epiglotis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sr-Latn-CS" dirty="0" smtClean="0"/>
              <a:t>* Relativno </a:t>
            </a:r>
            <a:r>
              <a:rPr lang="sr-Latn-CS" dirty="0"/>
              <a:t>kratka traheja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lvl="0"/>
            <a:r>
              <a:rPr lang="sr-Latn-CS" dirty="0"/>
              <a:t>Glava i vrat fleksibilni </a:t>
            </a:r>
            <a:endParaRPr lang="en-US" dirty="0"/>
          </a:p>
          <a:p>
            <a:pPr lvl="0"/>
            <a:r>
              <a:rPr lang="sr-Latn-CS" dirty="0"/>
              <a:t>Može doći do potpune obstrukcije disajnih puteva ukoliko ih blokira krv, edem </a:t>
            </a:r>
            <a:endParaRPr lang="en-US" dirty="0"/>
          </a:p>
          <a:p>
            <a:pPr lvl="0"/>
            <a:r>
              <a:rPr lang="sr-Latn-CS" dirty="0"/>
              <a:t>Glotis se otežano vidi </a:t>
            </a: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/>
            <a:r>
              <a:rPr lang="sr-Latn-CS" dirty="0"/>
              <a:t>Rizik od intubacije desnog glavnog bronha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-785841"/>
            <a:ext cx="6858000" cy="107157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sr-Latn-CS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1604" y="5143512"/>
            <a:ext cx="6494488" cy="1214446"/>
          </a:xfrm>
        </p:spPr>
        <p:txBody>
          <a:bodyPr>
            <a:normAutofit fontScale="25000" lnSpcReduction="20000"/>
          </a:bodyPr>
          <a:lstStyle/>
          <a:p>
            <a:r>
              <a:rPr lang="sr-Latn-CS" sz="7200" b="1" dirty="0" smtClean="0"/>
              <a:t> </a:t>
            </a:r>
            <a:r>
              <a:rPr lang="sr-Latn-CS" sz="7200" b="1" dirty="0"/>
              <a:t>Podizanje brade i </a:t>
            </a:r>
            <a:r>
              <a:rPr lang="sr-Latn-CS" sz="7200" b="1" dirty="0" smtClean="0"/>
              <a:t>maska </a:t>
            </a:r>
            <a:r>
              <a:rPr lang="sr-Latn-CS" sz="7200" b="1" dirty="0"/>
              <a:t>koja se drži na licu </a:t>
            </a:r>
            <a:r>
              <a:rPr lang="en-US" sz="7200" b="1" dirty="0" smtClean="0"/>
              <a:t> </a:t>
            </a:r>
            <a:r>
              <a:rPr lang="sr-Latn-CS" sz="7200" b="1" dirty="0" smtClean="0"/>
              <a:t>malog </a:t>
            </a:r>
            <a:r>
              <a:rPr lang="sr-Latn-CS" sz="7200" b="1" dirty="0"/>
              <a:t>deteta</a:t>
            </a:r>
            <a:r>
              <a:rPr lang="sr-Latn-CS" sz="7200" b="1" dirty="0" smtClean="0"/>
              <a:t>.</a:t>
            </a:r>
            <a:endParaRPr lang="en-US" sz="7200" b="1" dirty="0" smtClean="0"/>
          </a:p>
          <a:p>
            <a:endParaRPr lang="en-US" sz="4300" dirty="0"/>
          </a:p>
          <a:p>
            <a:r>
              <a:rPr lang="sr-Latn-CS" sz="6400" dirty="0"/>
              <a:t>Obratiti pažnju na pritisak na </a:t>
            </a:r>
            <a:r>
              <a:rPr lang="sr-Latn-CS" sz="6400" dirty="0" smtClean="0"/>
              <a:t>podmandibularnu </a:t>
            </a:r>
            <a:r>
              <a:rPr lang="sr-Latn-CS" sz="6400" dirty="0"/>
              <a:t>zonu </a:t>
            </a:r>
            <a:r>
              <a:rPr lang="sr-Latn-CS" sz="6400" dirty="0" smtClean="0"/>
              <a:t>koji</a:t>
            </a:r>
            <a:r>
              <a:rPr lang="en-US" sz="6400" dirty="0" smtClean="0"/>
              <a:t> </a:t>
            </a:r>
            <a:r>
              <a:rPr lang="sr-Latn-CS" sz="6400" dirty="0" smtClean="0"/>
              <a:t>može </a:t>
            </a:r>
            <a:r>
              <a:rPr lang="sr-Latn-CS" sz="6400" dirty="0"/>
              <a:t>biti obstrukcija disajnim putevima.</a:t>
            </a:r>
            <a:endParaRPr lang="en-US" sz="6400" dirty="0"/>
          </a:p>
          <a:p>
            <a:r>
              <a:rPr lang="sr-Latn-CS" sz="3500" dirty="0"/>
              <a:t> </a:t>
            </a:r>
            <a:endParaRPr lang="en-US" sz="3500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789" b="6789"/>
          <a:stretch>
            <a:fillRect/>
          </a:stretch>
        </p:blipFill>
        <p:spPr bwMode="auto">
          <a:xfrm>
            <a:off x="368032" y="428605"/>
            <a:ext cx="8100652" cy="4572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714356"/>
            <a:ext cx="7772400" cy="1785926"/>
          </a:xfrm>
        </p:spPr>
        <p:txBody>
          <a:bodyPr>
            <a:normAutofit fontScale="90000"/>
          </a:bodyPr>
          <a:lstStyle/>
          <a:p>
            <a:r>
              <a:rPr lang="sr-Latn-CS" b="1" dirty="0" smtClean="0"/>
              <a:t>Indikacije za intubaciju i ventilaciju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62" y="1643050"/>
            <a:ext cx="7358114" cy="4786346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sr-Latn-CS" b="1" dirty="0"/>
              <a:t> </a:t>
            </a:r>
            <a:endParaRPr lang="en-US" dirty="0"/>
          </a:p>
          <a:p>
            <a:pPr lvl="0" algn="l">
              <a:buFont typeface="Arial" charset="0"/>
              <a:buChar char="•"/>
            </a:pPr>
            <a:r>
              <a:rPr lang="sr-Latn-CS" dirty="0" smtClean="0"/>
              <a:t>Nemogućnost </a:t>
            </a:r>
            <a:r>
              <a:rPr lang="sr-Latn-CS" dirty="0"/>
              <a:t>davanja kiseonika i ventilacije uz pomoć balon maske sa </a:t>
            </a:r>
            <a:r>
              <a:rPr lang="sr-Latn-CS" dirty="0" smtClean="0"/>
              <a:t>ventilom</a:t>
            </a:r>
            <a:endParaRPr lang="en-US" dirty="0" smtClean="0"/>
          </a:p>
          <a:p>
            <a:pPr lvl="0" algn="l">
              <a:buFont typeface="Arial" charset="0"/>
              <a:buChar char="•"/>
            </a:pPr>
            <a:endParaRPr lang="en-US" dirty="0"/>
          </a:p>
          <a:p>
            <a:pPr lvl="0" algn="l">
              <a:buFont typeface="Arial" charset="0"/>
              <a:buChar char="•"/>
            </a:pPr>
            <a:r>
              <a:rPr lang="sr-Latn-CS" dirty="0" smtClean="0"/>
              <a:t>Očigledna </a:t>
            </a:r>
            <a:r>
              <a:rPr lang="sr-Latn-CS" dirty="0"/>
              <a:t>potreba za produženom kontrolom disajnih puteva, npr. višestruke </a:t>
            </a:r>
            <a:r>
              <a:rPr lang="sr-Latn-CS" dirty="0" smtClean="0"/>
              <a:t>povrede</a:t>
            </a:r>
            <a:endParaRPr lang="en-US" dirty="0" smtClean="0"/>
          </a:p>
          <a:p>
            <a:pPr lvl="0" algn="l">
              <a:buFont typeface="Arial" charset="0"/>
              <a:buChar char="•"/>
            </a:pPr>
            <a:endParaRPr lang="en-US" dirty="0"/>
          </a:p>
          <a:p>
            <a:pPr lvl="0" algn="l">
              <a:buFont typeface="Arial" charset="0"/>
              <a:buChar char="•"/>
            </a:pPr>
            <a:r>
              <a:rPr lang="sr-Latn-CS" dirty="0" smtClean="0"/>
              <a:t>Nizak </a:t>
            </a:r>
            <a:r>
              <a:rPr lang="sr-Latn-CS" dirty="0"/>
              <a:t>nivo svesti, npr. usled povrede </a:t>
            </a:r>
            <a:r>
              <a:rPr lang="sr-Latn-CS" dirty="0" smtClean="0"/>
              <a:t>glave</a:t>
            </a:r>
            <a:endParaRPr lang="en-US" dirty="0" smtClean="0"/>
          </a:p>
          <a:p>
            <a:pPr lvl="0" algn="l">
              <a:buFont typeface="Arial" charset="0"/>
              <a:buChar char="•"/>
            </a:pPr>
            <a:endParaRPr lang="en-US" dirty="0"/>
          </a:p>
          <a:p>
            <a:pPr lvl="0" algn="l">
              <a:buFont typeface="Arial" charset="0"/>
              <a:buChar char="•"/>
            </a:pPr>
            <a:r>
              <a:rPr lang="sr-Latn-CS" dirty="0" smtClean="0"/>
              <a:t>Neadekvatna </a:t>
            </a:r>
            <a:r>
              <a:rPr lang="sr-Latn-CS" dirty="0"/>
              <a:t>ventilacija, npr. traumatski kapak (flail chest), </a:t>
            </a:r>
            <a:r>
              <a:rPr lang="sr-Latn-CS" dirty="0" smtClean="0"/>
              <a:t>iscrpljenost</a:t>
            </a:r>
            <a:endParaRPr lang="en-US" dirty="0" smtClean="0"/>
          </a:p>
          <a:p>
            <a:pPr lvl="0" algn="l">
              <a:buFont typeface="Arial" charset="0"/>
              <a:buChar char="•"/>
            </a:pPr>
            <a:endParaRPr lang="en-US" dirty="0"/>
          </a:p>
          <a:p>
            <a:pPr lvl="0" algn="l"/>
            <a:r>
              <a:rPr lang="en-US" dirty="0" smtClean="0"/>
              <a:t>* </a:t>
            </a:r>
            <a:r>
              <a:rPr lang="sr-Latn-CS" dirty="0" smtClean="0"/>
              <a:t>Uporna </a:t>
            </a:r>
            <a:r>
              <a:rPr lang="sr-Latn-CS" dirty="0"/>
              <a:t>hipotenzija uprkos adekvatnoj resustituciji tečnošću </a:t>
            </a:r>
            <a:endParaRPr lang="en-US" dirty="0"/>
          </a:p>
          <a:p>
            <a:pPr algn="l"/>
            <a:r>
              <a:rPr lang="sr-Latn-CS" dirty="0"/>
              <a:t> </a:t>
            </a:r>
            <a:endParaRPr lang="en-US" dirty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Latn-CS" sz="4000" b="1" dirty="0">
                <a:solidFill>
                  <a:srgbClr val="FF0000"/>
                </a:solidFill>
              </a:rPr>
              <a:t>Inicijalna procena i oživljavanje</a:t>
            </a:r>
            <a:r>
              <a:rPr lang="en-US" sz="4000" dirty="0">
                <a:solidFill>
                  <a:srgbClr val="FF0000"/>
                </a:solidFill>
              </a:rPr>
              <a:t/>
            </a:r>
            <a:br>
              <a:rPr lang="en-US" sz="4000" dirty="0">
                <a:solidFill>
                  <a:srgbClr val="FF0000"/>
                </a:solidFill>
              </a:rPr>
            </a:br>
            <a:r>
              <a:rPr lang="sr-Latn-CS" sz="4000" b="1" dirty="0">
                <a:solidFill>
                  <a:srgbClr val="FF0000"/>
                </a:solidFill>
              </a:rPr>
              <a:t>«Runda od 5 sekundi»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sr-Latn-CS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785926"/>
            <a:ext cx="8715404" cy="4500594"/>
          </a:xfrm>
        </p:spPr>
        <p:txBody>
          <a:bodyPr>
            <a:noAutofit/>
          </a:bodyPr>
          <a:lstStyle/>
          <a:p>
            <a:pPr algn="just"/>
            <a:r>
              <a:rPr lang="sr-Latn-CS" sz="2400" dirty="0" smtClean="0"/>
              <a:t>·</a:t>
            </a:r>
            <a:r>
              <a:rPr lang="en-US" sz="2400" dirty="0" smtClean="0"/>
              <a:t>  </a:t>
            </a:r>
            <a:r>
              <a:rPr lang="sr-Latn-CS" sz="2400" b="1" dirty="0" smtClean="0"/>
              <a:t> </a:t>
            </a:r>
            <a:r>
              <a:rPr lang="en-US" sz="2400" b="1" dirty="0" smtClean="0"/>
              <a:t>      </a:t>
            </a:r>
            <a:r>
              <a:rPr lang="sr-Latn-CS" sz="2400" b="1" dirty="0" smtClean="0"/>
              <a:t>Da </a:t>
            </a:r>
            <a:r>
              <a:rPr lang="sr-Latn-CS" sz="2400" b="1" dirty="0"/>
              <a:t>li dete reaguje, priča, plače, kreće se </a:t>
            </a:r>
            <a:r>
              <a:rPr lang="en-US" sz="2400" b="1" dirty="0" smtClean="0"/>
              <a:t> </a:t>
            </a:r>
            <a:r>
              <a:rPr lang="sr-Latn-CS" sz="2400" b="1" dirty="0" smtClean="0"/>
              <a:t>ili</a:t>
            </a:r>
            <a:r>
              <a:rPr lang="en-US" sz="2400" b="1" dirty="0" smtClean="0"/>
              <a:t> </a:t>
            </a:r>
            <a:r>
              <a:rPr lang="sr-Latn-CS" sz="2400" b="1" dirty="0" smtClean="0"/>
              <a:t> </a:t>
            </a:r>
            <a:r>
              <a:rPr lang="sr-Latn-CS" sz="2400" b="1" dirty="0"/>
              <a:t>je u nesvesti?</a:t>
            </a:r>
            <a:endParaRPr lang="en-US" sz="2400" b="1" dirty="0"/>
          </a:p>
          <a:p>
            <a:pPr algn="just"/>
            <a:r>
              <a:rPr lang="sr-Latn-CS" sz="2400" b="1" dirty="0"/>
              <a:t>·      </a:t>
            </a:r>
            <a:r>
              <a:rPr lang="en-US" sz="2400" b="1" dirty="0" smtClean="0"/>
              <a:t>          </a:t>
            </a:r>
            <a:r>
              <a:rPr lang="sr-Latn-CS" sz="2400" b="1" dirty="0" smtClean="0"/>
              <a:t>Da </a:t>
            </a:r>
            <a:r>
              <a:rPr lang="sr-Latn-CS" sz="2400" b="1" dirty="0"/>
              <a:t>li su disajni putevi čisti, prihvatljivi, obstruirani i zahtevaju hitnu intervenciju?</a:t>
            </a:r>
            <a:endParaRPr lang="en-US" sz="2400" b="1" dirty="0"/>
          </a:p>
          <a:p>
            <a:pPr algn="just"/>
            <a:r>
              <a:rPr lang="sr-Latn-CS" sz="2400" b="1" dirty="0"/>
              <a:t>·         </a:t>
            </a:r>
            <a:r>
              <a:rPr lang="en-US" sz="2400" b="1" dirty="0" smtClean="0"/>
              <a:t>       </a:t>
            </a:r>
            <a:r>
              <a:rPr lang="sr-Latn-CS" sz="2400" b="1" dirty="0" smtClean="0"/>
              <a:t>Da </a:t>
            </a:r>
            <a:r>
              <a:rPr lang="sr-Latn-CS" sz="2400" b="1" dirty="0"/>
              <a:t>li su ventilacija i davanje kiseonika adekvatni ili neprihvatljivi?</a:t>
            </a:r>
            <a:endParaRPr lang="en-US" sz="2400" b="1" dirty="0"/>
          </a:p>
          <a:p>
            <a:pPr algn="just"/>
            <a:r>
              <a:rPr lang="sr-Latn-CS" sz="2400" b="1" dirty="0"/>
              <a:t>·         </a:t>
            </a:r>
            <a:r>
              <a:rPr lang="en-US" sz="2400" b="1" dirty="0" smtClean="0"/>
              <a:t>     </a:t>
            </a:r>
            <a:r>
              <a:rPr lang="sr-Latn-CS" sz="2400" b="1" dirty="0" smtClean="0"/>
              <a:t>Da </a:t>
            </a:r>
            <a:r>
              <a:rPr lang="sr-Latn-CS" sz="2400" b="1" dirty="0"/>
              <a:t>li postoje znaci masivnog spoljašnjeg krvarenja ili ozbiljnog hipovolemičkog šoka?</a:t>
            </a:r>
            <a:endParaRPr lang="en-US" sz="2400" b="1" dirty="0"/>
          </a:p>
          <a:p>
            <a:pPr algn="just"/>
            <a:r>
              <a:rPr lang="sr-Latn-CS" sz="2400" b="1" dirty="0"/>
              <a:t>·        </a:t>
            </a:r>
            <a:r>
              <a:rPr lang="en-US" sz="2400" b="1" dirty="0" smtClean="0"/>
              <a:t>   </a:t>
            </a:r>
            <a:r>
              <a:rPr lang="sr-Latn-CS" sz="2400" b="1" dirty="0" smtClean="0"/>
              <a:t> </a:t>
            </a:r>
            <a:r>
              <a:rPr lang="sr-Latn-CS" sz="2400" b="1" dirty="0"/>
              <a:t>Pri pregledu pacijenta, proverite puls, temperaturu kože. Kakve je boje koža, postoje li veliki deformiteti glave, vrata, trupa ili udova?</a:t>
            </a:r>
            <a:endParaRPr lang="en-US" sz="2400" b="1" dirty="0"/>
          </a:p>
          <a:p>
            <a:pPr algn="l"/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/>
          <a:lstStyle/>
          <a:p>
            <a:r>
              <a:rPr lang="sr-Latn-CS" sz="3600" b="1" dirty="0"/>
              <a:t>Primarni pregled i reanimacija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072494" cy="364333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dirty="0" smtClean="0">
                <a:solidFill>
                  <a:srgbClr val="FFC000"/>
                </a:solidFill>
                <a:latin typeface="Arial Black" pitchFamily="34" charset="0"/>
              </a:rPr>
              <a:t>1. </a:t>
            </a:r>
            <a:r>
              <a:rPr lang="en-US" b="1" dirty="0" err="1" smtClean="0">
                <a:latin typeface="Arial Black" pitchFamily="34" charset="0"/>
                <a:cs typeface="Arial" pitchFamily="34" charset="0"/>
              </a:rPr>
              <a:t>Procena</a:t>
            </a:r>
            <a:r>
              <a:rPr lang="en-US" b="1" dirty="0" smtClean="0">
                <a:latin typeface="Arial Black" pitchFamily="34" charset="0"/>
                <a:cs typeface="Arial" pitchFamily="34" charset="0"/>
              </a:rPr>
              <a:t> d</a:t>
            </a:r>
            <a:r>
              <a:rPr lang="sr-Latn-CS" b="1" dirty="0" smtClean="0">
                <a:latin typeface="Arial Black" pitchFamily="34" charset="0"/>
                <a:cs typeface="Arial" pitchFamily="34" charset="0"/>
              </a:rPr>
              <a:t>isanj</a:t>
            </a:r>
            <a:r>
              <a:rPr lang="en-US" b="1" dirty="0" smtClean="0">
                <a:latin typeface="Arial Black" pitchFamily="34" charset="0"/>
                <a:cs typeface="Arial" pitchFamily="34" charset="0"/>
              </a:rPr>
              <a:t>a</a:t>
            </a:r>
            <a:r>
              <a:rPr lang="sr-Latn-CS" b="1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sr-Latn-CS" b="1" dirty="0">
                <a:latin typeface="Arial Black" pitchFamily="34" charset="0"/>
                <a:cs typeface="Arial" pitchFamily="34" charset="0"/>
              </a:rPr>
              <a:t>i </a:t>
            </a:r>
            <a:r>
              <a:rPr lang="sr-Latn-CS" b="1" dirty="0" smtClean="0">
                <a:latin typeface="Arial Black" pitchFamily="34" charset="0"/>
                <a:cs typeface="Arial" pitchFamily="34" charset="0"/>
              </a:rPr>
              <a:t>ventilacij</a:t>
            </a:r>
            <a:r>
              <a:rPr lang="en-US" b="1" dirty="0" smtClean="0">
                <a:latin typeface="Arial Black" pitchFamily="34" charset="0"/>
                <a:cs typeface="Arial" pitchFamily="34" charset="0"/>
              </a:rPr>
              <a:t>e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  <a:latin typeface="Arial Black" pitchFamily="34" charset="0"/>
                <a:cs typeface="Arial" pitchFamily="34" charset="0"/>
              </a:rPr>
              <a:t>2.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Cirkulacija </a:t>
            </a:r>
            <a:r>
              <a:rPr lang="sr-Latn-CS" sz="2800" b="1" dirty="0">
                <a:latin typeface="Arial Black" pitchFamily="34" charset="0"/>
                <a:cs typeface="Arial" pitchFamily="34" charset="0"/>
              </a:rPr>
              <a:t>i kontrola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krvarenja</a:t>
            </a:r>
            <a:endParaRPr lang="en-US" sz="2800" b="1" dirty="0" smtClean="0">
              <a:latin typeface="Arial Black" pitchFamily="34" charset="0"/>
              <a:cs typeface="Arial" pitchFamily="34" charset="0"/>
            </a:endParaRPr>
          </a:p>
          <a:p>
            <a:pPr algn="l"/>
            <a:r>
              <a:rPr lang="en-US" sz="2800" b="1" dirty="0" smtClean="0">
                <a:solidFill>
                  <a:srgbClr val="FFC000"/>
                </a:solidFill>
                <a:latin typeface="Arial Black" pitchFamily="34" charset="0"/>
                <a:cs typeface="Arial" pitchFamily="34" charset="0"/>
              </a:rPr>
              <a:t>3.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Smetnje </a:t>
            </a:r>
            <a:r>
              <a:rPr lang="sr-Latn-CS" sz="2800" b="1" dirty="0">
                <a:latin typeface="Arial Black" pitchFamily="34" charset="0"/>
                <a:cs typeface="Arial" pitchFamily="34" charset="0"/>
              </a:rPr>
              <a:t>u CNS (neurološka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procena)</a:t>
            </a:r>
            <a:endParaRPr lang="en-US" sz="2800" b="1" dirty="0" smtClean="0">
              <a:latin typeface="Arial Black" pitchFamily="34" charset="0"/>
              <a:cs typeface="Arial" pitchFamily="34" charset="0"/>
            </a:endParaRPr>
          </a:p>
          <a:p>
            <a:pPr algn="l"/>
            <a:r>
              <a:rPr lang="en-US" sz="2800" b="1" dirty="0" smtClean="0">
                <a:solidFill>
                  <a:srgbClr val="FFC000"/>
                </a:solidFill>
                <a:latin typeface="Arial Black" pitchFamily="34" charset="0"/>
                <a:cs typeface="Arial" pitchFamily="34" charset="0"/>
              </a:rPr>
              <a:t>4.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Kontrola </a:t>
            </a:r>
            <a:r>
              <a:rPr lang="sr-Latn-CS" sz="2800" b="1" dirty="0">
                <a:latin typeface="Arial Black" pitchFamily="34" charset="0"/>
                <a:cs typeface="Arial" pitchFamily="34" charset="0"/>
              </a:rPr>
              <a:t>izloženosti i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okoli</a:t>
            </a:r>
            <a:r>
              <a:rPr lang="en-US" sz="2800" b="1" dirty="0" smtClean="0">
                <a:latin typeface="Arial Black" pitchFamily="34" charset="0"/>
                <a:cs typeface="Arial" pitchFamily="34" charset="0"/>
              </a:rPr>
              <a:t>ne</a:t>
            </a:r>
          </a:p>
          <a:p>
            <a:pPr algn="l"/>
            <a:r>
              <a:rPr lang="en-US" sz="2800" b="1" dirty="0" smtClean="0">
                <a:solidFill>
                  <a:srgbClr val="FFC000"/>
                </a:solidFill>
                <a:latin typeface="Arial Black" pitchFamily="34" charset="0"/>
                <a:cs typeface="Arial" pitchFamily="34" charset="0"/>
              </a:rPr>
              <a:t>5. </a:t>
            </a:r>
            <a:r>
              <a:rPr lang="sr-Latn-CS" sz="2800" b="1" dirty="0" smtClean="0">
                <a:latin typeface="Arial Black" pitchFamily="34" charset="0"/>
                <a:cs typeface="Arial" pitchFamily="34" charset="0"/>
              </a:rPr>
              <a:t>Analgezija </a:t>
            </a:r>
            <a:endParaRPr lang="en-US" sz="2800" b="1" dirty="0" smtClean="0">
              <a:latin typeface="Arial Black" pitchFamily="34" charset="0"/>
              <a:cs typeface="Arial" pitchFamily="34" charset="0"/>
            </a:endParaRPr>
          </a:p>
          <a:p>
            <a:pPr algn="l"/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 *</a:t>
            </a:r>
            <a:r>
              <a:rPr lang="sr-Latn-CS" sz="2800" b="1" dirty="0" smtClean="0">
                <a:solidFill>
                  <a:srgbClr val="FF0000"/>
                </a:solidFill>
                <a:latin typeface="Arial Black" pitchFamily="34" charset="0"/>
              </a:rPr>
              <a:t>Sekundarni pregled</a:t>
            </a:r>
            <a:r>
              <a:rPr lang="en-US" sz="1800" b="1" dirty="0" smtClean="0"/>
              <a:t>(</a:t>
            </a:r>
            <a:r>
              <a:rPr lang="sr-Latn-CS" dirty="0"/>
              <a:t>Glave, lica i vrata, uključujući oči i </a:t>
            </a:r>
            <a:r>
              <a:rPr lang="sr-Latn-CS" dirty="0" smtClean="0"/>
              <a:t>uši</a:t>
            </a:r>
            <a:r>
              <a:rPr lang="en-US" dirty="0" smtClean="0"/>
              <a:t>,e</a:t>
            </a:r>
            <a:r>
              <a:rPr lang="sr-Latn-CS" dirty="0" smtClean="0"/>
              <a:t>kstremiteta</a:t>
            </a:r>
            <a:r>
              <a:rPr lang="sr-Latn-CS" dirty="0"/>
              <a:t>, uključujući sve </a:t>
            </a:r>
            <a:r>
              <a:rPr lang="sr-Latn-CS" dirty="0" smtClean="0"/>
              <a:t>zglobove</a:t>
            </a:r>
            <a:r>
              <a:rPr lang="en-US" dirty="0" smtClean="0"/>
              <a:t>,</a:t>
            </a:r>
            <a:r>
              <a:rPr lang="en-US" dirty="0"/>
              <a:t>p</a:t>
            </a:r>
            <a:r>
              <a:rPr lang="sr-Latn-CS" dirty="0" smtClean="0"/>
              <a:t>onovni </a:t>
            </a:r>
            <a:r>
              <a:rPr lang="sr-Latn-CS" dirty="0"/>
              <a:t>pregled grudi i </a:t>
            </a:r>
            <a:r>
              <a:rPr lang="sr-Latn-CS" dirty="0" smtClean="0"/>
              <a:t>abdomena</a:t>
            </a:r>
            <a:r>
              <a:rPr lang="en-US" dirty="0" smtClean="0"/>
              <a:t>,</a:t>
            </a:r>
            <a:r>
              <a:rPr lang="en-US" dirty="0"/>
              <a:t>r</a:t>
            </a:r>
            <a:r>
              <a:rPr lang="sr-Latn-CS" dirty="0" smtClean="0"/>
              <a:t>ektalni </a:t>
            </a:r>
            <a:r>
              <a:rPr lang="sr-Latn-CS" dirty="0"/>
              <a:t>pregled i </a:t>
            </a:r>
            <a:r>
              <a:rPr lang="sr-Latn-CS" dirty="0" smtClean="0"/>
              <a:t>okretanje</a:t>
            </a:r>
            <a:r>
              <a:rPr lang="en-US" sz="1800" dirty="0" smtClean="0"/>
              <a:t>)</a:t>
            </a:r>
            <a:endParaRPr lang="en-US" sz="1800" dirty="0"/>
          </a:p>
          <a:p>
            <a:pPr algn="l"/>
            <a:r>
              <a:rPr lang="sr-Latn-CS" b="1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247</TotalTime>
  <Words>2053</Words>
  <Application>Microsoft Office PowerPoint</Application>
  <PresentationFormat>On-screen Show (4:3)</PresentationFormat>
  <Paragraphs>207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TRAUMA KOD DECE</vt:lpstr>
      <vt:lpstr>CILJ PREDAVANJA je da se:</vt:lpstr>
      <vt:lpstr>PRIPREMA</vt:lpstr>
      <vt:lpstr>Kontrola disajnih puteva i vratnog dela kičmenog stuba   </vt:lpstr>
      <vt:lpstr>Strukturalne karakteristike  pedijatrijskih disajnih puteva </vt:lpstr>
      <vt:lpstr>   </vt:lpstr>
      <vt:lpstr>Indikacije za intubaciju i ventilaciju </vt:lpstr>
      <vt:lpstr>Inicijalna procena i oživljavanje «Runda od 5 sekundi»   </vt:lpstr>
      <vt:lpstr>Primarni pregled i reanimacija </vt:lpstr>
      <vt:lpstr>Pretrage </vt:lpstr>
      <vt:lpstr>Procena disanja i ventilacije</vt:lpstr>
      <vt:lpstr>Cirkulacija i kontrola krvarenja </vt:lpstr>
      <vt:lpstr>Mesto,pistolj I igla za intrakostanu primenu</vt:lpstr>
      <vt:lpstr>Slide 14</vt:lpstr>
      <vt:lpstr>Slide 15</vt:lpstr>
      <vt:lpstr>Kontrola izloženosti i okoline   </vt:lpstr>
      <vt:lpstr>ANALGEZIJA</vt:lpstr>
      <vt:lpstr>POVREDA GLAVE</vt:lpstr>
      <vt:lpstr>POVREDA GRUDNOG KOSA</vt:lpstr>
      <vt:lpstr>POVREDA ABDOMENA I KARLICE</vt:lpstr>
      <vt:lpstr>Algoritam kod zatvorenih povreda abdomena</vt:lpstr>
      <vt:lpstr>Muskuloskeletalne povrede </vt:lpstr>
      <vt:lpstr>Slide 23</vt:lpstr>
      <vt:lpstr>  </vt:lpstr>
      <vt:lpstr>Zaključak  </vt:lpstr>
      <vt:lpstr>Psihotrauma </vt:lpstr>
      <vt:lpstr>POROĐAJNE POVREDE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TRAUMA KOD DECE</dc:title>
  <dc:creator>Korisnik</dc:creator>
  <cp:lastModifiedBy>Gygabyte</cp:lastModifiedBy>
  <cp:revision>31</cp:revision>
  <dcterms:created xsi:type="dcterms:W3CDTF">2011-12-10T15:19:11Z</dcterms:created>
  <dcterms:modified xsi:type="dcterms:W3CDTF">2021-11-29T22:51:15Z</dcterms:modified>
</cp:coreProperties>
</file>